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6" r:id="rId2"/>
    <p:sldId id="257" r:id="rId3"/>
    <p:sldId id="278" r:id="rId4"/>
    <p:sldId id="259" r:id="rId5"/>
    <p:sldId id="260" r:id="rId6"/>
    <p:sldId id="261" r:id="rId7"/>
    <p:sldId id="262" r:id="rId8"/>
    <p:sldId id="263" r:id="rId9"/>
    <p:sldId id="264" r:id="rId10"/>
    <p:sldId id="265" r:id="rId11"/>
    <p:sldId id="266" r:id="rId12"/>
    <p:sldId id="267" r:id="rId13"/>
    <p:sldId id="268" r:id="rId14"/>
    <p:sldId id="269" r:id="rId15"/>
    <p:sldId id="279" r:id="rId16"/>
    <p:sldId id="280" r:id="rId17"/>
    <p:sldId id="270" r:id="rId18"/>
    <p:sldId id="271" r:id="rId19"/>
    <p:sldId id="274" r:id="rId20"/>
    <p:sldId id="272" r:id="rId21"/>
    <p:sldId id="273" r:id="rId22"/>
    <p:sldId id="27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46" autoAdjust="0"/>
    <p:restoredTop sz="94660"/>
  </p:normalViewPr>
  <p:slideViewPr>
    <p:cSldViewPr snapToGrid="0">
      <p:cViewPr varScale="1">
        <p:scale>
          <a:sx n="52" d="100"/>
          <a:sy n="52" d="100"/>
        </p:scale>
        <p:origin x="854"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11/8/2022</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a:t>
            </a:fld>
            <a:endParaRPr lang="en-US"/>
          </a:p>
        </p:txBody>
      </p:sp>
    </p:spTree>
    <p:extLst>
      <p:ext uri="{BB962C8B-B14F-4D97-AF65-F5344CB8AC3E}">
        <p14:creationId xmlns:p14="http://schemas.microsoft.com/office/powerpoint/2010/main" val="332956501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11/8/2022</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4035818023"/>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100000"/>
        </a:lnSpc>
        <a:spcBef>
          <a:spcPct val="0"/>
        </a:spcBef>
        <a:buNone/>
        <a:defRPr sz="48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31A7E-67BB-FC8F-A217-DFF69647626D}"/>
              </a:ext>
            </a:extLst>
          </p:cNvPr>
          <p:cNvSpPr>
            <a:spLocks noGrp="1"/>
          </p:cNvSpPr>
          <p:nvPr>
            <p:ph type="ctrTitle"/>
          </p:nvPr>
        </p:nvSpPr>
        <p:spPr/>
        <p:txBody>
          <a:bodyPr/>
          <a:lstStyle/>
          <a:p>
            <a:endParaRPr lang="en-NZ"/>
          </a:p>
        </p:txBody>
      </p:sp>
      <p:sp>
        <p:nvSpPr>
          <p:cNvPr id="3" name="Subtitle 2">
            <a:extLst>
              <a:ext uri="{FF2B5EF4-FFF2-40B4-BE49-F238E27FC236}">
                <a16:creationId xmlns:a16="http://schemas.microsoft.com/office/drawing/2014/main" id="{B27A8308-AE4B-FEE9-BF87-2A0877E01259}"/>
              </a:ext>
            </a:extLst>
          </p:cNvPr>
          <p:cNvSpPr>
            <a:spLocks noGrp="1"/>
          </p:cNvSpPr>
          <p:nvPr>
            <p:ph type="subTitle" idx="1"/>
          </p:nvPr>
        </p:nvSpPr>
        <p:spPr/>
        <p:txBody>
          <a:bodyPr/>
          <a:lstStyle/>
          <a:p>
            <a:endParaRPr lang="en-NZ"/>
          </a:p>
        </p:txBody>
      </p:sp>
      <p:pic>
        <p:nvPicPr>
          <p:cNvPr id="4" name="Picture 3">
            <a:extLst>
              <a:ext uri="{FF2B5EF4-FFF2-40B4-BE49-F238E27FC236}">
                <a16:creationId xmlns:a16="http://schemas.microsoft.com/office/drawing/2014/main" id="{A7030DBD-793B-18C9-CE88-AC1560709515}"/>
              </a:ext>
            </a:extLst>
          </p:cNvPr>
          <p:cNvPicPr>
            <a:picLocks noChangeAspect="1"/>
          </p:cNvPicPr>
          <p:nvPr/>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4234876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DEEFBCA-4707-B1DF-C914-0DE30638D84F}"/>
              </a:ext>
            </a:extLst>
          </p:cNvPr>
          <p:cNvPicPr>
            <a:picLocks noChangeAspect="1"/>
          </p:cNvPicPr>
          <p:nvPr/>
        </p:nvPicPr>
        <p:blipFill rotWithShape="1">
          <a:blip r:embed="rId2">
            <a:alphaModFix/>
          </a:blip>
          <a:srcRect t="6894" r="-1" b="18583"/>
          <a:stretch/>
        </p:blipFill>
        <p:spPr>
          <a:xfrm>
            <a:off x="20" y="10"/>
            <a:ext cx="12188930" cy="6857990"/>
          </a:xfrm>
          <a:prstGeom prst="rect">
            <a:avLst/>
          </a:prstGeom>
        </p:spPr>
      </p:pic>
      <p:sp>
        <p:nvSpPr>
          <p:cNvPr id="12" name="Rectangle 11">
            <a:extLst>
              <a:ext uri="{FF2B5EF4-FFF2-40B4-BE49-F238E27FC236}">
                <a16:creationId xmlns:a16="http://schemas.microsoft.com/office/drawing/2014/main" id="{8F51725E-A483-43B2-A6F2-C44F502FE0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37549"/>
            <a:ext cx="12191999" cy="5058137"/>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033D5F8A-8DEB-B897-68EE-803F7AFB504A}"/>
              </a:ext>
            </a:extLst>
          </p:cNvPr>
          <p:cNvSpPr>
            <a:spLocks noGrp="1"/>
          </p:cNvSpPr>
          <p:nvPr>
            <p:ph type="subTitle" idx="1"/>
          </p:nvPr>
        </p:nvSpPr>
        <p:spPr>
          <a:xfrm>
            <a:off x="1527048" y="4599432"/>
            <a:ext cx="9144000" cy="1536192"/>
          </a:xfrm>
        </p:spPr>
        <p:txBody>
          <a:bodyPr>
            <a:normAutofit/>
          </a:bodyPr>
          <a:lstStyle/>
          <a:p>
            <a:pPr algn="ctr">
              <a:lnSpc>
                <a:spcPct val="100000"/>
              </a:lnSpc>
            </a:pPr>
            <a:r>
              <a:rPr lang="en-US" sz="2200" b="1">
                <a:solidFill>
                  <a:schemeClr val="bg1"/>
                </a:solidFill>
                <a:latin typeface="Arial Narrow" panose="020B0606020202030204" pitchFamily="34" charset="0"/>
              </a:rPr>
              <a:t>That, in effect, is precisely what solidarity is: sharing the little we have with those who have nothing, so that no one will go without. The sense of community and of communion as a style of life increases and a sense of solidarity matures. </a:t>
            </a:r>
            <a:endParaRPr lang="en-NZ" sz="2200" b="1">
              <a:solidFill>
                <a:schemeClr val="bg1"/>
              </a:solidFill>
              <a:latin typeface="Arial Narrow" panose="020B0606020202030204" pitchFamily="34" charset="0"/>
            </a:endParaRPr>
          </a:p>
        </p:txBody>
      </p:sp>
      <p:sp>
        <p:nvSpPr>
          <p:cNvPr id="14" name="Rectangle 6">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0428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27432"/>
          </a:xfrm>
          <a:custGeom>
            <a:avLst/>
            <a:gdLst>
              <a:gd name="connsiteX0" fmla="*/ 0 w 3255095"/>
              <a:gd name="connsiteY0" fmla="*/ 0 h 27432"/>
              <a:gd name="connsiteX1" fmla="*/ 618468 w 3255095"/>
              <a:gd name="connsiteY1" fmla="*/ 0 h 27432"/>
              <a:gd name="connsiteX2" fmla="*/ 1269487 w 3255095"/>
              <a:gd name="connsiteY2" fmla="*/ 0 h 27432"/>
              <a:gd name="connsiteX3" fmla="*/ 1953057 w 3255095"/>
              <a:gd name="connsiteY3" fmla="*/ 0 h 27432"/>
              <a:gd name="connsiteX4" fmla="*/ 2636627 w 3255095"/>
              <a:gd name="connsiteY4" fmla="*/ 0 h 27432"/>
              <a:gd name="connsiteX5" fmla="*/ 3255095 w 3255095"/>
              <a:gd name="connsiteY5" fmla="*/ 0 h 27432"/>
              <a:gd name="connsiteX6" fmla="*/ 3255095 w 3255095"/>
              <a:gd name="connsiteY6" fmla="*/ 27432 h 27432"/>
              <a:gd name="connsiteX7" fmla="*/ 2538974 w 3255095"/>
              <a:gd name="connsiteY7" fmla="*/ 27432 h 27432"/>
              <a:gd name="connsiteX8" fmla="*/ 1822853 w 3255095"/>
              <a:gd name="connsiteY8" fmla="*/ 27432 h 27432"/>
              <a:gd name="connsiteX9" fmla="*/ 1171834 w 3255095"/>
              <a:gd name="connsiteY9" fmla="*/ 27432 h 27432"/>
              <a:gd name="connsiteX10" fmla="*/ 0 w 3255095"/>
              <a:gd name="connsiteY10" fmla="*/ 27432 h 27432"/>
              <a:gd name="connsiteX11" fmla="*/ 0 w 3255095"/>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rgbClr val="4EAFBA"/>
          </a:solidFill>
          <a:ln w="38100" cap="rnd">
            <a:solidFill>
              <a:srgbClr val="4EAFBA"/>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2AAE6BD6-75C6-B8C1-7463-56411F00A1AB}"/>
              </a:ext>
            </a:extLst>
          </p:cNvPr>
          <p:cNvSpPr txBox="1"/>
          <p:nvPr/>
        </p:nvSpPr>
        <p:spPr>
          <a:xfrm>
            <a:off x="643278" y="1202499"/>
            <a:ext cx="4003878" cy="2554545"/>
          </a:xfrm>
          <a:prstGeom prst="rect">
            <a:avLst/>
          </a:prstGeom>
          <a:noFill/>
        </p:spPr>
        <p:txBody>
          <a:bodyPr wrap="square">
            <a:spAutoFit/>
          </a:bodyPr>
          <a:lstStyle/>
          <a:p>
            <a:r>
              <a:rPr lang="en-US" sz="3200" b="1" dirty="0">
                <a:latin typeface="Arial Narrow" panose="020B0606020202030204" pitchFamily="34" charset="0"/>
              </a:rPr>
              <a:t>as Christians, let us always make charity, faith and hope the basis of our lives and our actions.</a:t>
            </a:r>
            <a:endParaRPr lang="en-NZ" sz="3200" b="1" dirty="0">
              <a:latin typeface="Arial Narrow" panose="020B0606020202030204" pitchFamily="34" charset="0"/>
            </a:endParaRPr>
          </a:p>
        </p:txBody>
      </p:sp>
      <p:pic>
        <p:nvPicPr>
          <p:cNvPr id="7" name="Picture 6">
            <a:extLst>
              <a:ext uri="{FF2B5EF4-FFF2-40B4-BE49-F238E27FC236}">
                <a16:creationId xmlns:a16="http://schemas.microsoft.com/office/drawing/2014/main" id="{A85AD7EF-26AA-29B1-8214-380D017EF7BA}"/>
              </a:ext>
            </a:extLst>
          </p:cNvPr>
          <p:cNvPicPr>
            <a:picLocks noChangeAspect="1"/>
          </p:cNvPicPr>
          <p:nvPr/>
        </p:nvPicPr>
        <p:blipFill>
          <a:blip r:embed="rId2"/>
          <a:stretch>
            <a:fillRect/>
          </a:stretch>
        </p:blipFill>
        <p:spPr>
          <a:xfrm>
            <a:off x="4980191" y="1279997"/>
            <a:ext cx="6572681" cy="4604856"/>
          </a:xfrm>
          <a:prstGeom prst="rect">
            <a:avLst/>
          </a:prstGeom>
        </p:spPr>
      </p:pic>
    </p:spTree>
    <p:extLst>
      <p:ext uri="{BB962C8B-B14F-4D97-AF65-F5344CB8AC3E}">
        <p14:creationId xmlns:p14="http://schemas.microsoft.com/office/powerpoint/2010/main" val="809904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27432"/>
          </a:xfrm>
          <a:custGeom>
            <a:avLst/>
            <a:gdLst>
              <a:gd name="connsiteX0" fmla="*/ 0 w 3255095"/>
              <a:gd name="connsiteY0" fmla="*/ 0 h 27432"/>
              <a:gd name="connsiteX1" fmla="*/ 618468 w 3255095"/>
              <a:gd name="connsiteY1" fmla="*/ 0 h 27432"/>
              <a:gd name="connsiteX2" fmla="*/ 1269487 w 3255095"/>
              <a:gd name="connsiteY2" fmla="*/ 0 h 27432"/>
              <a:gd name="connsiteX3" fmla="*/ 1953057 w 3255095"/>
              <a:gd name="connsiteY3" fmla="*/ 0 h 27432"/>
              <a:gd name="connsiteX4" fmla="*/ 2636627 w 3255095"/>
              <a:gd name="connsiteY4" fmla="*/ 0 h 27432"/>
              <a:gd name="connsiteX5" fmla="*/ 3255095 w 3255095"/>
              <a:gd name="connsiteY5" fmla="*/ 0 h 27432"/>
              <a:gd name="connsiteX6" fmla="*/ 3255095 w 3255095"/>
              <a:gd name="connsiteY6" fmla="*/ 27432 h 27432"/>
              <a:gd name="connsiteX7" fmla="*/ 2538974 w 3255095"/>
              <a:gd name="connsiteY7" fmla="*/ 27432 h 27432"/>
              <a:gd name="connsiteX8" fmla="*/ 1822853 w 3255095"/>
              <a:gd name="connsiteY8" fmla="*/ 27432 h 27432"/>
              <a:gd name="connsiteX9" fmla="*/ 1171834 w 3255095"/>
              <a:gd name="connsiteY9" fmla="*/ 27432 h 27432"/>
              <a:gd name="connsiteX10" fmla="*/ 0 w 3255095"/>
              <a:gd name="connsiteY10" fmla="*/ 27432 h 27432"/>
              <a:gd name="connsiteX11" fmla="*/ 0 w 3255095"/>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rgbClr val="4EAFBA"/>
          </a:solidFill>
          <a:ln w="38100" cap="rnd">
            <a:solidFill>
              <a:srgbClr val="4EAFBA"/>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BD108C7-F0CB-D7E1-651D-19E9B4CD0962}"/>
              </a:ext>
            </a:extLst>
          </p:cNvPr>
          <p:cNvPicPr>
            <a:picLocks noChangeAspect="1"/>
          </p:cNvPicPr>
          <p:nvPr/>
        </p:nvPicPr>
        <p:blipFill>
          <a:blip r:embed="rId2"/>
          <a:stretch>
            <a:fillRect/>
          </a:stretch>
        </p:blipFill>
        <p:spPr>
          <a:xfrm>
            <a:off x="4887497" y="640080"/>
            <a:ext cx="6748214" cy="5550408"/>
          </a:xfrm>
          <a:prstGeom prst="rect">
            <a:avLst/>
          </a:prstGeom>
        </p:spPr>
      </p:pic>
      <p:sp>
        <p:nvSpPr>
          <p:cNvPr id="6" name="TextBox 5">
            <a:extLst>
              <a:ext uri="{FF2B5EF4-FFF2-40B4-BE49-F238E27FC236}">
                <a16:creationId xmlns:a16="http://schemas.microsoft.com/office/drawing/2014/main" id="{B1EE37EC-0E24-B009-91AE-3B72558F67C9}"/>
              </a:ext>
            </a:extLst>
          </p:cNvPr>
          <p:cNvSpPr txBox="1"/>
          <p:nvPr/>
        </p:nvSpPr>
        <p:spPr>
          <a:xfrm>
            <a:off x="760397" y="1540792"/>
            <a:ext cx="3366704" cy="1815882"/>
          </a:xfrm>
          <a:prstGeom prst="rect">
            <a:avLst/>
          </a:prstGeom>
          <a:noFill/>
        </p:spPr>
        <p:txBody>
          <a:bodyPr wrap="square">
            <a:spAutoFit/>
          </a:bodyPr>
          <a:lstStyle/>
          <a:p>
            <a:r>
              <a:rPr lang="en-US" dirty="0"/>
              <a:t>“</a:t>
            </a:r>
            <a:r>
              <a:rPr lang="en-US" sz="2800" b="1" dirty="0">
                <a:latin typeface="Arial Narrow" panose="020B0606020202030204" pitchFamily="34" charset="0"/>
              </a:rPr>
              <a:t>Be doers of the word, and not merely hearers who deceive themselves..” James</a:t>
            </a:r>
          </a:p>
        </p:txBody>
      </p:sp>
    </p:spTree>
    <p:extLst>
      <p:ext uri="{BB962C8B-B14F-4D97-AF65-F5344CB8AC3E}">
        <p14:creationId xmlns:p14="http://schemas.microsoft.com/office/powerpoint/2010/main" val="1289322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D96A6D-F45A-2D6D-5BFA-0349BB06E2CE}"/>
              </a:ext>
            </a:extLst>
          </p:cNvPr>
          <p:cNvSpPr>
            <a:spLocks noGrp="1"/>
          </p:cNvSpPr>
          <p:nvPr>
            <p:ph type="ctrTitle"/>
          </p:nvPr>
        </p:nvSpPr>
        <p:spPr>
          <a:xfrm>
            <a:off x="638881" y="2603222"/>
            <a:ext cx="10909640" cy="2596916"/>
          </a:xfrm>
        </p:spPr>
        <p:txBody>
          <a:bodyPr anchor="b">
            <a:normAutofit/>
          </a:bodyPr>
          <a:lstStyle/>
          <a:p>
            <a:pPr algn="ctr">
              <a:lnSpc>
                <a:spcPct val="90000"/>
              </a:lnSpc>
            </a:pPr>
            <a:r>
              <a:rPr lang="en-US" sz="4000">
                <a:latin typeface="Arial Narrow" panose="020B0606020202030204" pitchFamily="34" charset="0"/>
              </a:rPr>
              <a:t>it is not talk that matters; what matters is rolling up our sleeves and putting our faith into practice through a direct involvement, one that cannot be delegated</a:t>
            </a:r>
            <a:br>
              <a:rPr lang="en-US" sz="4000"/>
            </a:br>
            <a:endParaRPr lang="en-NZ" sz="4000"/>
          </a:p>
        </p:txBody>
      </p:sp>
      <p:pic>
        <p:nvPicPr>
          <p:cNvPr id="5" name="Picture 4">
            <a:extLst>
              <a:ext uri="{FF2B5EF4-FFF2-40B4-BE49-F238E27FC236}">
                <a16:creationId xmlns:a16="http://schemas.microsoft.com/office/drawing/2014/main" id="{3887F541-6BF9-563D-FCB4-EE3E7A3CB6FF}"/>
              </a:ext>
            </a:extLst>
          </p:cNvPr>
          <p:cNvPicPr>
            <a:picLocks noChangeAspect="1"/>
          </p:cNvPicPr>
          <p:nvPr/>
        </p:nvPicPr>
        <p:blipFill>
          <a:blip r:embed="rId2"/>
          <a:stretch>
            <a:fillRect/>
          </a:stretch>
        </p:blipFill>
        <p:spPr>
          <a:xfrm>
            <a:off x="608078" y="301752"/>
            <a:ext cx="10972796" cy="1975104"/>
          </a:xfrm>
          <a:prstGeom prst="rect">
            <a:avLst/>
          </a:prstGeom>
        </p:spPr>
      </p:pic>
      <p:sp>
        <p:nvSpPr>
          <p:cNvPr id="18" name="Rectangle 6">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10000" y="5509052"/>
            <a:ext cx="4572000" cy="27432"/>
          </a:xfrm>
          <a:custGeom>
            <a:avLst/>
            <a:gdLst>
              <a:gd name="connsiteX0" fmla="*/ 0 w 4572000"/>
              <a:gd name="connsiteY0" fmla="*/ 0 h 27432"/>
              <a:gd name="connsiteX1" fmla="*/ 607423 w 4572000"/>
              <a:gd name="connsiteY1" fmla="*/ 0 h 27432"/>
              <a:gd name="connsiteX2" fmla="*/ 1123406 w 4572000"/>
              <a:gd name="connsiteY2" fmla="*/ 0 h 27432"/>
              <a:gd name="connsiteX3" fmla="*/ 1685109 w 4572000"/>
              <a:gd name="connsiteY3" fmla="*/ 0 h 27432"/>
              <a:gd name="connsiteX4" fmla="*/ 2383971 w 4572000"/>
              <a:gd name="connsiteY4" fmla="*/ 0 h 27432"/>
              <a:gd name="connsiteX5" fmla="*/ 2991394 w 4572000"/>
              <a:gd name="connsiteY5" fmla="*/ 0 h 27432"/>
              <a:gd name="connsiteX6" fmla="*/ 3553097 w 4572000"/>
              <a:gd name="connsiteY6" fmla="*/ 0 h 27432"/>
              <a:gd name="connsiteX7" fmla="*/ 4572000 w 4572000"/>
              <a:gd name="connsiteY7" fmla="*/ 0 h 27432"/>
              <a:gd name="connsiteX8" fmla="*/ 4572000 w 4572000"/>
              <a:gd name="connsiteY8" fmla="*/ 27432 h 27432"/>
              <a:gd name="connsiteX9" fmla="*/ 3918857 w 4572000"/>
              <a:gd name="connsiteY9" fmla="*/ 27432 h 27432"/>
              <a:gd name="connsiteX10" fmla="*/ 3357154 w 4572000"/>
              <a:gd name="connsiteY10" fmla="*/ 27432 h 27432"/>
              <a:gd name="connsiteX11" fmla="*/ 2612571 w 4572000"/>
              <a:gd name="connsiteY11" fmla="*/ 27432 h 27432"/>
              <a:gd name="connsiteX12" fmla="*/ 2005149 w 4572000"/>
              <a:gd name="connsiteY12" fmla="*/ 27432 h 27432"/>
              <a:gd name="connsiteX13" fmla="*/ 1489166 w 4572000"/>
              <a:gd name="connsiteY13" fmla="*/ 27432 h 27432"/>
              <a:gd name="connsiteX14" fmla="*/ 790303 w 4572000"/>
              <a:gd name="connsiteY14" fmla="*/ 27432 h 27432"/>
              <a:gd name="connsiteX15" fmla="*/ 0 w 4572000"/>
              <a:gd name="connsiteY15" fmla="*/ 27432 h 27432"/>
              <a:gd name="connsiteX16" fmla="*/ 0 w 457200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27432" fill="none" extrusionOk="0">
                <a:moveTo>
                  <a:pt x="0" y="0"/>
                </a:moveTo>
                <a:cubicBezTo>
                  <a:pt x="150397" y="-23421"/>
                  <a:pt x="474161" y="9174"/>
                  <a:pt x="607423" y="0"/>
                </a:cubicBezTo>
                <a:cubicBezTo>
                  <a:pt x="740685" y="-9174"/>
                  <a:pt x="868821" y="-4258"/>
                  <a:pt x="1123406" y="0"/>
                </a:cubicBezTo>
                <a:cubicBezTo>
                  <a:pt x="1377991" y="4258"/>
                  <a:pt x="1567664" y="-12410"/>
                  <a:pt x="1685109" y="0"/>
                </a:cubicBezTo>
                <a:cubicBezTo>
                  <a:pt x="1802554" y="12410"/>
                  <a:pt x="2193086" y="-14353"/>
                  <a:pt x="2383971" y="0"/>
                </a:cubicBezTo>
                <a:cubicBezTo>
                  <a:pt x="2574856" y="14353"/>
                  <a:pt x="2697477" y="-26142"/>
                  <a:pt x="2991394" y="0"/>
                </a:cubicBezTo>
                <a:cubicBezTo>
                  <a:pt x="3285311" y="26142"/>
                  <a:pt x="3423667" y="26544"/>
                  <a:pt x="3553097" y="0"/>
                </a:cubicBezTo>
                <a:cubicBezTo>
                  <a:pt x="3682527" y="-26544"/>
                  <a:pt x="4344147" y="50350"/>
                  <a:pt x="4572000" y="0"/>
                </a:cubicBezTo>
                <a:cubicBezTo>
                  <a:pt x="4571027" y="8304"/>
                  <a:pt x="4571522" y="21512"/>
                  <a:pt x="4572000" y="27432"/>
                </a:cubicBezTo>
                <a:cubicBezTo>
                  <a:pt x="4438349" y="5490"/>
                  <a:pt x="4090129" y="31231"/>
                  <a:pt x="3918857" y="27432"/>
                </a:cubicBezTo>
                <a:cubicBezTo>
                  <a:pt x="3747585" y="23633"/>
                  <a:pt x="3498826" y="6883"/>
                  <a:pt x="3357154" y="27432"/>
                </a:cubicBezTo>
                <a:cubicBezTo>
                  <a:pt x="3215482" y="47981"/>
                  <a:pt x="2784289" y="56849"/>
                  <a:pt x="2612571" y="27432"/>
                </a:cubicBezTo>
                <a:cubicBezTo>
                  <a:pt x="2440853" y="-1985"/>
                  <a:pt x="2261292" y="25951"/>
                  <a:pt x="2005149" y="27432"/>
                </a:cubicBezTo>
                <a:cubicBezTo>
                  <a:pt x="1749006" y="28913"/>
                  <a:pt x="1700078" y="34342"/>
                  <a:pt x="1489166" y="27432"/>
                </a:cubicBezTo>
                <a:cubicBezTo>
                  <a:pt x="1278254" y="20522"/>
                  <a:pt x="1077188" y="56916"/>
                  <a:pt x="790303" y="27432"/>
                </a:cubicBezTo>
                <a:cubicBezTo>
                  <a:pt x="503418" y="-2052"/>
                  <a:pt x="359168" y="57044"/>
                  <a:pt x="0" y="27432"/>
                </a:cubicBezTo>
                <a:cubicBezTo>
                  <a:pt x="-1048" y="14992"/>
                  <a:pt x="-1120" y="7447"/>
                  <a:pt x="0" y="0"/>
                </a:cubicBezTo>
                <a:close/>
              </a:path>
              <a:path w="4572000" h="27432" stroke="0" extrusionOk="0">
                <a:moveTo>
                  <a:pt x="0" y="0"/>
                </a:moveTo>
                <a:cubicBezTo>
                  <a:pt x="155698" y="6780"/>
                  <a:pt x="465972" y="13197"/>
                  <a:pt x="607423" y="0"/>
                </a:cubicBezTo>
                <a:cubicBezTo>
                  <a:pt x="748874" y="-13197"/>
                  <a:pt x="1014133" y="22994"/>
                  <a:pt x="1123406" y="0"/>
                </a:cubicBezTo>
                <a:cubicBezTo>
                  <a:pt x="1232679" y="-22994"/>
                  <a:pt x="1639431" y="-2997"/>
                  <a:pt x="1867989" y="0"/>
                </a:cubicBezTo>
                <a:cubicBezTo>
                  <a:pt x="2096547" y="2997"/>
                  <a:pt x="2265668" y="29557"/>
                  <a:pt x="2475411" y="0"/>
                </a:cubicBezTo>
                <a:cubicBezTo>
                  <a:pt x="2685154" y="-29557"/>
                  <a:pt x="2951491" y="73"/>
                  <a:pt x="3082834" y="0"/>
                </a:cubicBezTo>
                <a:cubicBezTo>
                  <a:pt x="3214177" y="-73"/>
                  <a:pt x="3641000" y="-33478"/>
                  <a:pt x="3827417" y="0"/>
                </a:cubicBezTo>
                <a:cubicBezTo>
                  <a:pt x="4013834" y="33478"/>
                  <a:pt x="4345917" y="14255"/>
                  <a:pt x="4572000" y="0"/>
                </a:cubicBezTo>
                <a:cubicBezTo>
                  <a:pt x="4572485" y="9333"/>
                  <a:pt x="4573278" y="19699"/>
                  <a:pt x="4572000" y="27432"/>
                </a:cubicBezTo>
                <a:cubicBezTo>
                  <a:pt x="4318030" y="43025"/>
                  <a:pt x="4161104" y="34314"/>
                  <a:pt x="4010297" y="27432"/>
                </a:cubicBezTo>
                <a:cubicBezTo>
                  <a:pt x="3859490" y="20550"/>
                  <a:pt x="3592529" y="6613"/>
                  <a:pt x="3357154" y="27432"/>
                </a:cubicBezTo>
                <a:cubicBezTo>
                  <a:pt x="3121779" y="48251"/>
                  <a:pt x="2884285" y="3780"/>
                  <a:pt x="2704011" y="27432"/>
                </a:cubicBezTo>
                <a:cubicBezTo>
                  <a:pt x="2523737" y="51084"/>
                  <a:pt x="2295944" y="32081"/>
                  <a:pt x="2096589" y="27432"/>
                </a:cubicBezTo>
                <a:cubicBezTo>
                  <a:pt x="1897234" y="22783"/>
                  <a:pt x="1623782" y="52518"/>
                  <a:pt x="1352006" y="27432"/>
                </a:cubicBezTo>
                <a:cubicBezTo>
                  <a:pt x="1080230" y="2346"/>
                  <a:pt x="869959" y="12864"/>
                  <a:pt x="607423" y="27432"/>
                </a:cubicBezTo>
                <a:cubicBezTo>
                  <a:pt x="344887" y="42000"/>
                  <a:pt x="188100" y="40051"/>
                  <a:pt x="0" y="27432"/>
                </a:cubicBezTo>
                <a:cubicBezTo>
                  <a:pt x="211" y="18145"/>
                  <a:pt x="120" y="6480"/>
                  <a:pt x="0" y="0"/>
                </a:cubicBezTo>
                <a:close/>
              </a:path>
            </a:pathLst>
          </a:custGeom>
          <a:solidFill>
            <a:srgbClr val="4EAFBA"/>
          </a:solidFill>
          <a:ln w="38100" cap="rnd">
            <a:solidFill>
              <a:srgbClr val="4EAFBA"/>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26">
            <a:extLst>
              <a:ext uri="{FF2B5EF4-FFF2-40B4-BE49-F238E27FC236}">
                <a16:creationId xmlns:a16="http://schemas.microsoft.com/office/drawing/2014/main" id="{F28B82B1-E269-4325-A665-6CFE5DEE5DE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2" name="Footer Placeholder 27">
            <a:extLst>
              <a:ext uri="{FF2B5EF4-FFF2-40B4-BE49-F238E27FC236}">
                <a16:creationId xmlns:a16="http://schemas.microsoft.com/office/drawing/2014/main" id="{7C700527-76FD-4DF4-A597-6F5E089CA0C2}"/>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4" name="Slide Number Placeholder 28">
            <a:extLst>
              <a:ext uri="{FF2B5EF4-FFF2-40B4-BE49-F238E27FC236}">
                <a16:creationId xmlns:a16="http://schemas.microsoft.com/office/drawing/2014/main" id="{B5EA49A9-01EB-4D60-A392-7DC9B625D67D}"/>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31242497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434CBB5-746B-3388-B927-445DE9F1F4EC}"/>
              </a:ext>
            </a:extLst>
          </p:cNvPr>
          <p:cNvSpPr>
            <a:spLocks noGrp="1"/>
          </p:cNvSpPr>
          <p:nvPr>
            <p:ph type="subTitle" idx="1"/>
          </p:nvPr>
        </p:nvSpPr>
        <p:spPr/>
        <p:txBody>
          <a:bodyPr>
            <a:normAutofit fontScale="85000" lnSpcReduction="20000"/>
          </a:bodyPr>
          <a:lstStyle/>
          <a:p>
            <a:r>
              <a:rPr lang="en-US" b="1" dirty="0">
                <a:latin typeface="Arial Narrow" panose="020B0606020202030204" pitchFamily="34" charset="0"/>
              </a:rPr>
              <a:t>It is not activism that saves, but sincere and generous concern that makes us approach a poor person as a brother or sister who lends a hand to help me shake off the lethargy into which I have fallen.</a:t>
            </a:r>
            <a:endParaRPr lang="en-NZ" b="1" dirty="0">
              <a:latin typeface="Arial Narrow" panose="020B0606020202030204" pitchFamily="34" charset="0"/>
            </a:endParaRPr>
          </a:p>
        </p:txBody>
      </p:sp>
      <p:pic>
        <p:nvPicPr>
          <p:cNvPr id="4" name="Picture 3">
            <a:extLst>
              <a:ext uri="{FF2B5EF4-FFF2-40B4-BE49-F238E27FC236}">
                <a16:creationId xmlns:a16="http://schemas.microsoft.com/office/drawing/2014/main" id="{B32EA2B8-536F-0441-7785-161018A0415F}"/>
              </a:ext>
            </a:extLst>
          </p:cNvPr>
          <p:cNvPicPr>
            <a:picLocks noChangeAspect="1"/>
          </p:cNvPicPr>
          <p:nvPr/>
        </p:nvPicPr>
        <p:blipFill>
          <a:blip r:embed="rId2"/>
          <a:stretch>
            <a:fillRect/>
          </a:stretch>
        </p:blipFill>
        <p:spPr>
          <a:xfrm>
            <a:off x="0" y="337156"/>
            <a:ext cx="12192000" cy="3785262"/>
          </a:xfrm>
          <a:prstGeom prst="rect">
            <a:avLst/>
          </a:prstGeom>
        </p:spPr>
      </p:pic>
    </p:spTree>
    <p:extLst>
      <p:ext uri="{BB962C8B-B14F-4D97-AF65-F5344CB8AC3E}">
        <p14:creationId xmlns:p14="http://schemas.microsoft.com/office/powerpoint/2010/main" val="2057220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0B7405-642C-E6D1-E839-C61BA44268D0}"/>
              </a:ext>
            </a:extLst>
          </p:cNvPr>
          <p:cNvSpPr>
            <a:spLocks noGrp="1"/>
          </p:cNvSpPr>
          <p:nvPr>
            <p:ph type="subTitle" idx="1"/>
          </p:nvPr>
        </p:nvSpPr>
        <p:spPr/>
        <p:txBody>
          <a:bodyPr/>
          <a:lstStyle/>
          <a:p>
            <a:r>
              <a:rPr lang="en-NZ" dirty="0">
                <a:latin typeface="Arial Narrow" panose="020B0606020202030204" pitchFamily="34" charset="0"/>
              </a:rPr>
              <a:t> At times  a kind of laxity can creep in that leads to indifference to the poor</a:t>
            </a:r>
          </a:p>
        </p:txBody>
      </p:sp>
      <p:pic>
        <p:nvPicPr>
          <p:cNvPr id="4" name="Picture 3">
            <a:extLst>
              <a:ext uri="{FF2B5EF4-FFF2-40B4-BE49-F238E27FC236}">
                <a16:creationId xmlns:a16="http://schemas.microsoft.com/office/drawing/2014/main" id="{5F212CFB-9A69-D955-E4FE-8704D784CDAA}"/>
              </a:ext>
            </a:extLst>
          </p:cNvPr>
          <p:cNvPicPr>
            <a:picLocks noChangeAspect="1"/>
          </p:cNvPicPr>
          <p:nvPr/>
        </p:nvPicPr>
        <p:blipFill rotWithShape="1">
          <a:blip r:embed="rId2"/>
          <a:srcRect b="9641"/>
          <a:stretch/>
        </p:blipFill>
        <p:spPr>
          <a:xfrm>
            <a:off x="2809250" y="393585"/>
            <a:ext cx="6976210" cy="3968553"/>
          </a:xfrm>
          <a:prstGeom prst="rect">
            <a:avLst/>
          </a:prstGeom>
        </p:spPr>
      </p:pic>
    </p:spTree>
    <p:extLst>
      <p:ext uri="{BB962C8B-B14F-4D97-AF65-F5344CB8AC3E}">
        <p14:creationId xmlns:p14="http://schemas.microsoft.com/office/powerpoint/2010/main" val="3994723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6">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4EAFBA"/>
          </a:solidFill>
          <a:ln w="38100" cap="rnd">
            <a:solidFill>
              <a:srgbClr val="4EAFBA"/>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2B31053-D4FB-CCE2-DE7D-590E77DF4A97}"/>
              </a:ext>
            </a:extLst>
          </p:cNvPr>
          <p:cNvPicPr>
            <a:picLocks noChangeAspect="1"/>
          </p:cNvPicPr>
          <p:nvPr/>
        </p:nvPicPr>
        <p:blipFill rotWithShape="1">
          <a:blip r:embed="rId2"/>
          <a:srcRect t="302" r="-1"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6" name="TextBox 5">
            <a:extLst>
              <a:ext uri="{FF2B5EF4-FFF2-40B4-BE49-F238E27FC236}">
                <a16:creationId xmlns:a16="http://schemas.microsoft.com/office/drawing/2014/main" id="{865E86AA-42DF-F6D7-56BD-1F95EDE0C8A6}"/>
              </a:ext>
            </a:extLst>
          </p:cNvPr>
          <p:cNvSpPr txBox="1"/>
          <p:nvPr/>
        </p:nvSpPr>
        <p:spPr>
          <a:xfrm>
            <a:off x="551146" y="776615"/>
            <a:ext cx="4546948" cy="2554545"/>
          </a:xfrm>
          <a:prstGeom prst="rect">
            <a:avLst/>
          </a:prstGeom>
          <a:noFill/>
        </p:spPr>
        <p:txBody>
          <a:bodyPr wrap="square">
            <a:spAutoFit/>
          </a:bodyPr>
          <a:lstStyle/>
          <a:p>
            <a:r>
              <a:rPr lang="en-US" sz="4000" b="1" dirty="0">
                <a:latin typeface="Arial Narrow" panose="020B0606020202030204" pitchFamily="34" charset="0"/>
              </a:rPr>
              <a:t>We need to find new solution that go beyond “policies for the poor</a:t>
            </a:r>
          </a:p>
        </p:txBody>
      </p:sp>
    </p:spTree>
    <p:extLst>
      <p:ext uri="{BB962C8B-B14F-4D97-AF65-F5344CB8AC3E}">
        <p14:creationId xmlns:p14="http://schemas.microsoft.com/office/powerpoint/2010/main" val="15827478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D8F6AB-BF7E-3EBE-BA9E-553F066380DB}"/>
              </a:ext>
            </a:extLst>
          </p:cNvPr>
          <p:cNvSpPr>
            <a:spLocks noGrp="1"/>
          </p:cNvSpPr>
          <p:nvPr>
            <p:ph type="subTitle" idx="1"/>
          </p:nvPr>
        </p:nvSpPr>
        <p:spPr/>
        <p:txBody>
          <a:bodyPr/>
          <a:lstStyle/>
          <a:p>
            <a:r>
              <a:rPr lang="en-US" b="1" dirty="0">
                <a:latin typeface="Arial Narrow" panose="020B0606020202030204" pitchFamily="34" charset="0"/>
              </a:rPr>
              <a:t>“I do not think there should be relief for others and pressure on you, but it is a question of fair balance”</a:t>
            </a:r>
            <a:endParaRPr lang="en-NZ" b="1" dirty="0">
              <a:latin typeface="Arial Narrow" panose="020B0606020202030204" pitchFamily="34" charset="0"/>
            </a:endParaRPr>
          </a:p>
        </p:txBody>
      </p:sp>
      <p:pic>
        <p:nvPicPr>
          <p:cNvPr id="5" name="Picture 4">
            <a:extLst>
              <a:ext uri="{FF2B5EF4-FFF2-40B4-BE49-F238E27FC236}">
                <a16:creationId xmlns:a16="http://schemas.microsoft.com/office/drawing/2014/main" id="{A5A9DBC9-FAF9-27A4-5F96-BFAABFB063BE}"/>
              </a:ext>
            </a:extLst>
          </p:cNvPr>
          <p:cNvPicPr>
            <a:picLocks noChangeAspect="1"/>
          </p:cNvPicPr>
          <p:nvPr/>
        </p:nvPicPr>
        <p:blipFill>
          <a:blip r:embed="rId2"/>
          <a:stretch>
            <a:fillRect/>
          </a:stretch>
        </p:blipFill>
        <p:spPr>
          <a:xfrm>
            <a:off x="3364397" y="0"/>
            <a:ext cx="4778774" cy="4860000"/>
          </a:xfrm>
          <a:prstGeom prst="rect">
            <a:avLst/>
          </a:prstGeom>
        </p:spPr>
      </p:pic>
    </p:spTree>
    <p:extLst>
      <p:ext uri="{BB962C8B-B14F-4D97-AF65-F5344CB8AC3E}">
        <p14:creationId xmlns:p14="http://schemas.microsoft.com/office/powerpoint/2010/main" val="798692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D4F87819-B70D-4927-B657-7D175613F9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9">
            <a:extLst>
              <a:ext uri="{FF2B5EF4-FFF2-40B4-BE49-F238E27FC236}">
                <a16:creationId xmlns:a16="http://schemas.microsoft.com/office/drawing/2014/main" id="{DCB3820D-C773-4632-9F79-C890E1B2B5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177668"/>
          </a:xfrm>
          <a:custGeom>
            <a:avLst/>
            <a:gdLst>
              <a:gd name="connsiteX0" fmla="*/ 6861986 w 12191999"/>
              <a:gd name="connsiteY0" fmla="*/ 6107659 h 6177668"/>
              <a:gd name="connsiteX1" fmla="*/ 6860986 w 12191999"/>
              <a:gd name="connsiteY1" fmla="*/ 6107739 h 6177668"/>
              <a:gd name="connsiteX2" fmla="*/ 6860759 w 12191999"/>
              <a:gd name="connsiteY2" fmla="*/ 6108287 h 6177668"/>
              <a:gd name="connsiteX3" fmla="*/ 0 w 12191999"/>
              <a:gd name="connsiteY3" fmla="*/ 0 h 6177668"/>
              <a:gd name="connsiteX4" fmla="*/ 12191999 w 12191999"/>
              <a:gd name="connsiteY4" fmla="*/ 0 h 6177668"/>
              <a:gd name="connsiteX5" fmla="*/ 12191999 w 12191999"/>
              <a:gd name="connsiteY5" fmla="*/ 5215324 h 6177668"/>
              <a:gd name="connsiteX6" fmla="*/ 12144282 w 12191999"/>
              <a:gd name="connsiteY6" fmla="*/ 5229900 h 6177668"/>
              <a:gd name="connsiteX7" fmla="*/ 11759192 w 12191999"/>
              <a:gd name="connsiteY7" fmla="*/ 5336208 h 6177668"/>
              <a:gd name="connsiteX8" fmla="*/ 10505159 w 12191999"/>
              <a:gd name="connsiteY8" fmla="*/ 5627228 h 6177668"/>
              <a:gd name="connsiteX9" fmla="*/ 9501755 w 12191999"/>
              <a:gd name="connsiteY9" fmla="*/ 5807012 h 6177668"/>
              <a:gd name="connsiteX10" fmla="*/ 8534155 w 12191999"/>
              <a:gd name="connsiteY10" fmla="*/ 5944240 h 6177668"/>
              <a:gd name="connsiteX11" fmla="*/ 7790171 w 12191999"/>
              <a:gd name="connsiteY11" fmla="*/ 6026297 h 6177668"/>
              <a:gd name="connsiteX12" fmla="*/ 7024337 w 12191999"/>
              <a:gd name="connsiteY12" fmla="*/ 6093812 h 6177668"/>
              <a:gd name="connsiteX13" fmla="*/ 7008892 w 12191999"/>
              <a:gd name="connsiteY13" fmla="*/ 6095938 h 6177668"/>
              <a:gd name="connsiteX14" fmla="*/ 6862735 w 12191999"/>
              <a:gd name="connsiteY14" fmla="*/ 6107599 h 6177668"/>
              <a:gd name="connsiteX15" fmla="*/ 6872248 w 12191999"/>
              <a:gd name="connsiteY15" fmla="*/ 6109467 h 6177668"/>
              <a:gd name="connsiteX16" fmla="*/ 6907812 w 12191999"/>
              <a:gd name="connsiteY16" fmla="*/ 6107715 h 6177668"/>
              <a:gd name="connsiteX17" fmla="*/ 6956484 w 12191999"/>
              <a:gd name="connsiteY17" fmla="*/ 6104658 h 6177668"/>
              <a:gd name="connsiteX18" fmla="*/ 7652688 w 12191999"/>
              <a:gd name="connsiteY18" fmla="*/ 6071273 h 6177668"/>
              <a:gd name="connsiteX19" fmla="*/ 8699923 w 12191999"/>
              <a:gd name="connsiteY19" fmla="*/ 5982083 h 6177668"/>
              <a:gd name="connsiteX20" fmla="*/ 9557819 w 12191999"/>
              <a:gd name="connsiteY20" fmla="*/ 5875435 h 6177668"/>
              <a:gd name="connsiteX21" fmla="*/ 10709534 w 12191999"/>
              <a:gd name="connsiteY21" fmla="*/ 5676156 h 6177668"/>
              <a:gd name="connsiteX22" fmla="*/ 12081554 w 12191999"/>
              <a:gd name="connsiteY22" fmla="*/ 5341561 h 6177668"/>
              <a:gd name="connsiteX23" fmla="*/ 12191999 w 12191999"/>
              <a:gd name="connsiteY23" fmla="*/ 5308238 h 6177668"/>
              <a:gd name="connsiteX24" fmla="*/ 12191999 w 12191999"/>
              <a:gd name="connsiteY24" fmla="*/ 5364054 h 6177668"/>
              <a:gd name="connsiteX25" fmla="*/ 11911964 w 12191999"/>
              <a:gd name="connsiteY25" fmla="*/ 5447316 h 6177668"/>
              <a:gd name="connsiteX26" fmla="*/ 11020049 w 12191999"/>
              <a:gd name="connsiteY26" fmla="*/ 5667491 h 6177668"/>
              <a:gd name="connsiteX27" fmla="*/ 10064425 w 12191999"/>
              <a:gd name="connsiteY27" fmla="*/ 5852245 h 6177668"/>
              <a:gd name="connsiteX28" fmla="*/ 9264124 w 12191999"/>
              <a:gd name="connsiteY28" fmla="*/ 5971252 h 6177668"/>
              <a:gd name="connsiteX29" fmla="*/ 8654182 w 12191999"/>
              <a:gd name="connsiteY29" fmla="*/ 6042605 h 6177668"/>
              <a:gd name="connsiteX30" fmla="*/ 7938866 w 12191999"/>
              <a:gd name="connsiteY30" fmla="*/ 6105677 h 6177668"/>
              <a:gd name="connsiteX31" fmla="*/ 7008089 w 12191999"/>
              <a:gd name="connsiteY31" fmla="*/ 6158427 h 6177668"/>
              <a:gd name="connsiteX32" fmla="*/ 6549390 w 12191999"/>
              <a:gd name="connsiteY32" fmla="*/ 6172697 h 6177668"/>
              <a:gd name="connsiteX33" fmla="*/ 6433696 w 12191999"/>
              <a:gd name="connsiteY33" fmla="*/ 6177668 h 6177668"/>
              <a:gd name="connsiteX34" fmla="*/ 6127899 w 12191999"/>
              <a:gd name="connsiteY34" fmla="*/ 6177668 h 6177668"/>
              <a:gd name="connsiteX35" fmla="*/ 6048391 w 12191999"/>
              <a:gd name="connsiteY35" fmla="*/ 6172953 h 6177668"/>
              <a:gd name="connsiteX36" fmla="*/ 5334221 w 12191999"/>
              <a:gd name="connsiteY36" fmla="*/ 6135747 h 6177668"/>
              <a:gd name="connsiteX37" fmla="*/ 4413510 w 12191999"/>
              <a:gd name="connsiteY37" fmla="*/ 6072039 h 6177668"/>
              <a:gd name="connsiteX38" fmla="*/ 3438265 w 12191999"/>
              <a:gd name="connsiteY38" fmla="*/ 5970870 h 6177668"/>
              <a:gd name="connsiteX39" fmla="*/ 2425303 w 12191999"/>
              <a:gd name="connsiteY39" fmla="*/ 5848805 h 6177668"/>
              <a:gd name="connsiteX40" fmla="*/ 1293973 w 12191999"/>
              <a:gd name="connsiteY40" fmla="*/ 5671060 h 6177668"/>
              <a:gd name="connsiteX41" fmla="*/ 126888 w 12191999"/>
              <a:gd name="connsiteY41" fmla="*/ 5425029 h 6177668"/>
              <a:gd name="connsiteX42" fmla="*/ 0 w 12191999"/>
              <a:gd name="connsiteY42" fmla="*/ 5392100 h 6177668"/>
              <a:gd name="connsiteX43" fmla="*/ 0 w 12191999"/>
              <a:gd name="connsiteY43" fmla="*/ 5333771 h 6177668"/>
              <a:gd name="connsiteX44" fmla="*/ 130837 w 12191999"/>
              <a:gd name="connsiteY44" fmla="*/ 5368509 h 6177668"/>
              <a:gd name="connsiteX45" fmla="*/ 660204 w 12191999"/>
              <a:gd name="connsiteY45" fmla="*/ 5490001 h 6177668"/>
              <a:gd name="connsiteX46" fmla="*/ 1831416 w 12191999"/>
              <a:gd name="connsiteY46" fmla="*/ 5705715 h 6177668"/>
              <a:gd name="connsiteX47" fmla="*/ 2677204 w 12191999"/>
              <a:gd name="connsiteY47" fmla="*/ 5825742 h 6177668"/>
              <a:gd name="connsiteX48" fmla="*/ 2644716 w 12191999"/>
              <a:gd name="connsiteY48" fmla="*/ 5815549 h 6177668"/>
              <a:gd name="connsiteX49" fmla="*/ 1173182 w 12191999"/>
              <a:gd name="connsiteY49" fmla="*/ 5474074 h 6177668"/>
              <a:gd name="connsiteX50" fmla="*/ 479527 w 12191999"/>
              <a:gd name="connsiteY50" fmla="*/ 5269379 h 6177668"/>
              <a:gd name="connsiteX51" fmla="*/ 0 w 12191999"/>
              <a:gd name="connsiteY51" fmla="*/ 5107083 h 6177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1999" h="6177668">
                <a:moveTo>
                  <a:pt x="6861986" y="6107659"/>
                </a:moveTo>
                <a:lnTo>
                  <a:pt x="6860986" y="6107739"/>
                </a:lnTo>
                <a:lnTo>
                  <a:pt x="6860759" y="6108287"/>
                </a:lnTo>
                <a:close/>
                <a:moveTo>
                  <a:pt x="0" y="0"/>
                </a:moveTo>
                <a:lnTo>
                  <a:pt x="12191999" y="0"/>
                </a:lnTo>
                <a:lnTo>
                  <a:pt x="12191999" y="5215324"/>
                </a:lnTo>
                <a:lnTo>
                  <a:pt x="12144282" y="5229900"/>
                </a:lnTo>
                <a:cubicBezTo>
                  <a:pt x="12016423" y="5267070"/>
                  <a:pt x="11888048" y="5302510"/>
                  <a:pt x="11759192" y="5336208"/>
                </a:cubicBezTo>
                <a:cubicBezTo>
                  <a:pt x="11344324" y="5446552"/>
                  <a:pt x="10926015" y="5542623"/>
                  <a:pt x="10505159" y="5627228"/>
                </a:cubicBezTo>
                <a:cubicBezTo>
                  <a:pt x="10171926" y="5694160"/>
                  <a:pt x="9837459" y="5754097"/>
                  <a:pt x="9501755" y="5807012"/>
                </a:cubicBezTo>
                <a:cubicBezTo>
                  <a:pt x="9180066" y="5857979"/>
                  <a:pt x="8857537" y="5903722"/>
                  <a:pt x="8534155" y="5944240"/>
                </a:cubicBezTo>
                <a:cubicBezTo>
                  <a:pt x="8286585" y="5975202"/>
                  <a:pt x="8038506" y="6001450"/>
                  <a:pt x="7790171" y="6026297"/>
                </a:cubicBezTo>
                <a:lnTo>
                  <a:pt x="7024337" y="6093812"/>
                </a:lnTo>
                <a:lnTo>
                  <a:pt x="7008892" y="6095938"/>
                </a:lnTo>
                <a:lnTo>
                  <a:pt x="6862735" y="6107599"/>
                </a:lnTo>
                <a:lnTo>
                  <a:pt x="6872248" y="6109467"/>
                </a:lnTo>
                <a:cubicBezTo>
                  <a:pt x="6883954" y="6109945"/>
                  <a:pt x="6896090" y="6107715"/>
                  <a:pt x="6907812" y="6107715"/>
                </a:cubicBezTo>
                <a:cubicBezTo>
                  <a:pt x="6923994" y="6107715"/>
                  <a:pt x="6940176" y="6105039"/>
                  <a:pt x="6956484" y="6104658"/>
                </a:cubicBezTo>
                <a:cubicBezTo>
                  <a:pt x="7188765" y="6099052"/>
                  <a:pt x="7420790" y="6086564"/>
                  <a:pt x="7652688" y="6071273"/>
                </a:cubicBezTo>
                <a:cubicBezTo>
                  <a:pt x="8002191" y="6048212"/>
                  <a:pt x="8351439" y="6019289"/>
                  <a:pt x="8699923" y="5982083"/>
                </a:cubicBezTo>
                <a:cubicBezTo>
                  <a:pt x="8986610" y="5952012"/>
                  <a:pt x="9272570" y="5916463"/>
                  <a:pt x="9557819" y="5875435"/>
                </a:cubicBezTo>
                <a:cubicBezTo>
                  <a:pt x="9943546" y="5819627"/>
                  <a:pt x="10327451" y="5753205"/>
                  <a:pt x="10709534" y="5676156"/>
                </a:cubicBezTo>
                <a:cubicBezTo>
                  <a:pt x="11171292" y="5582632"/>
                  <a:pt x="11629098" y="5472289"/>
                  <a:pt x="12081554" y="5341561"/>
                </a:cubicBezTo>
                <a:lnTo>
                  <a:pt x="12191999" y="5308238"/>
                </a:lnTo>
                <a:lnTo>
                  <a:pt x="12191999" y="5364054"/>
                </a:lnTo>
                <a:lnTo>
                  <a:pt x="11911964" y="5447316"/>
                </a:lnTo>
                <a:cubicBezTo>
                  <a:pt x="11616866" y="5529116"/>
                  <a:pt x="11319604" y="5601872"/>
                  <a:pt x="11020049" y="5667491"/>
                </a:cubicBezTo>
                <a:cubicBezTo>
                  <a:pt x="10703036" y="5737061"/>
                  <a:pt x="10384496" y="5798641"/>
                  <a:pt x="10064425" y="5852245"/>
                </a:cubicBezTo>
                <a:cubicBezTo>
                  <a:pt x="9798381" y="5896841"/>
                  <a:pt x="9531609" y="5936505"/>
                  <a:pt x="9264124" y="5971252"/>
                </a:cubicBezTo>
                <a:cubicBezTo>
                  <a:pt x="9061021" y="5997500"/>
                  <a:pt x="8857919" y="6022219"/>
                  <a:pt x="8654182" y="6042605"/>
                </a:cubicBezTo>
                <a:cubicBezTo>
                  <a:pt x="8416040" y="6065924"/>
                  <a:pt x="8177644" y="6087966"/>
                  <a:pt x="7938866" y="6105677"/>
                </a:cubicBezTo>
                <a:cubicBezTo>
                  <a:pt x="7628862" y="6128611"/>
                  <a:pt x="7318730" y="6146960"/>
                  <a:pt x="7008089" y="6158427"/>
                </a:cubicBezTo>
                <a:cubicBezTo>
                  <a:pt x="6855189" y="6164034"/>
                  <a:pt x="6702290" y="6167984"/>
                  <a:pt x="6549390" y="6172697"/>
                </a:cubicBezTo>
                <a:cubicBezTo>
                  <a:pt x="6510756" y="6170558"/>
                  <a:pt x="6472010" y="6172226"/>
                  <a:pt x="6433696" y="6177668"/>
                </a:cubicBezTo>
                <a:lnTo>
                  <a:pt x="6127899" y="6177668"/>
                </a:lnTo>
                <a:lnTo>
                  <a:pt x="6048391" y="6172953"/>
                </a:lnTo>
                <a:cubicBezTo>
                  <a:pt x="5810377" y="6160212"/>
                  <a:pt x="5572363" y="6146069"/>
                  <a:pt x="5334221" y="6135747"/>
                </a:cubicBezTo>
                <a:cubicBezTo>
                  <a:pt x="5026766" y="6123004"/>
                  <a:pt x="4719692" y="6101983"/>
                  <a:pt x="4413510" y="6072039"/>
                </a:cubicBezTo>
                <a:cubicBezTo>
                  <a:pt x="4088215" y="6040312"/>
                  <a:pt x="3763687" y="6004763"/>
                  <a:pt x="3438265" y="5970870"/>
                </a:cubicBezTo>
                <a:cubicBezTo>
                  <a:pt x="3099935" y="5935704"/>
                  <a:pt x="2762281" y="5895019"/>
                  <a:pt x="2425303" y="5848805"/>
                </a:cubicBezTo>
                <a:cubicBezTo>
                  <a:pt x="2047042" y="5797329"/>
                  <a:pt x="1669936" y="5738080"/>
                  <a:pt x="1293973" y="5671060"/>
                </a:cubicBezTo>
                <a:cubicBezTo>
                  <a:pt x="902168" y="5600534"/>
                  <a:pt x="512942" y="5519976"/>
                  <a:pt x="126888" y="5425029"/>
                </a:cubicBezTo>
                <a:lnTo>
                  <a:pt x="0" y="5392100"/>
                </a:lnTo>
                <a:lnTo>
                  <a:pt x="0" y="5333771"/>
                </a:lnTo>
                <a:lnTo>
                  <a:pt x="130837" y="5368509"/>
                </a:lnTo>
                <a:cubicBezTo>
                  <a:pt x="306720" y="5411799"/>
                  <a:pt x="483287" y="5452095"/>
                  <a:pt x="660204" y="5490001"/>
                </a:cubicBezTo>
                <a:cubicBezTo>
                  <a:pt x="1048569" y="5572948"/>
                  <a:pt x="1439228" y="5643664"/>
                  <a:pt x="1831416" y="5705715"/>
                </a:cubicBezTo>
                <a:cubicBezTo>
                  <a:pt x="2114917" y="5750440"/>
                  <a:pt x="2398801" y="5791595"/>
                  <a:pt x="2677204" y="5825742"/>
                </a:cubicBezTo>
                <a:cubicBezTo>
                  <a:pt x="2669177" y="5828418"/>
                  <a:pt x="2658222" y="5818097"/>
                  <a:pt x="2644716" y="5815549"/>
                </a:cubicBezTo>
                <a:cubicBezTo>
                  <a:pt x="2149740" y="5721171"/>
                  <a:pt x="1659233" y="5607352"/>
                  <a:pt x="1173182" y="5474074"/>
                </a:cubicBezTo>
                <a:cubicBezTo>
                  <a:pt x="940520" y="5410366"/>
                  <a:pt x="709302" y="5342134"/>
                  <a:pt x="479527" y="5269379"/>
                </a:cubicBezTo>
                <a:lnTo>
                  <a:pt x="0" y="510708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a:extLst>
              <a:ext uri="{FF2B5EF4-FFF2-40B4-BE49-F238E27FC236}">
                <a16:creationId xmlns:a16="http://schemas.microsoft.com/office/drawing/2014/main" id="{BDA6D5EB-423D-224A-B60C-4093D779E5AE}"/>
              </a:ext>
            </a:extLst>
          </p:cNvPr>
          <p:cNvPicPr>
            <a:picLocks noChangeAspect="1"/>
          </p:cNvPicPr>
          <p:nvPr/>
        </p:nvPicPr>
        <p:blipFill rotWithShape="1">
          <a:blip r:embed="rId2">
            <a:alphaModFix amt="55000"/>
          </a:blip>
          <a:srcRect t="5847" b="26593"/>
          <a:stretch/>
        </p:blipFill>
        <p:spPr>
          <a:xfrm>
            <a:off x="20" y="10"/>
            <a:ext cx="12191979" cy="6177658"/>
          </a:xfrm>
          <a:custGeom>
            <a:avLst/>
            <a:gdLst/>
            <a:ahLst/>
            <a:cxnLst/>
            <a:rect l="l" t="t" r="r" b="b"/>
            <a:pathLst>
              <a:path w="12191999" h="6177668">
                <a:moveTo>
                  <a:pt x="6861986" y="6107659"/>
                </a:moveTo>
                <a:lnTo>
                  <a:pt x="6860986" y="6107739"/>
                </a:lnTo>
                <a:lnTo>
                  <a:pt x="6860759" y="6108287"/>
                </a:lnTo>
                <a:close/>
                <a:moveTo>
                  <a:pt x="0" y="0"/>
                </a:moveTo>
                <a:lnTo>
                  <a:pt x="12191999" y="0"/>
                </a:lnTo>
                <a:lnTo>
                  <a:pt x="12191999" y="5215324"/>
                </a:lnTo>
                <a:lnTo>
                  <a:pt x="12144282" y="5229900"/>
                </a:lnTo>
                <a:cubicBezTo>
                  <a:pt x="12016423" y="5267070"/>
                  <a:pt x="11888048" y="5302510"/>
                  <a:pt x="11759192" y="5336208"/>
                </a:cubicBezTo>
                <a:cubicBezTo>
                  <a:pt x="11344324" y="5446552"/>
                  <a:pt x="10926015" y="5542623"/>
                  <a:pt x="10505159" y="5627228"/>
                </a:cubicBezTo>
                <a:cubicBezTo>
                  <a:pt x="10171926" y="5694160"/>
                  <a:pt x="9837459" y="5754097"/>
                  <a:pt x="9501755" y="5807012"/>
                </a:cubicBezTo>
                <a:cubicBezTo>
                  <a:pt x="9180066" y="5857979"/>
                  <a:pt x="8857537" y="5903722"/>
                  <a:pt x="8534155" y="5944240"/>
                </a:cubicBezTo>
                <a:cubicBezTo>
                  <a:pt x="8286585" y="5975202"/>
                  <a:pt x="8038506" y="6001450"/>
                  <a:pt x="7790171" y="6026297"/>
                </a:cubicBezTo>
                <a:lnTo>
                  <a:pt x="7024337" y="6093812"/>
                </a:lnTo>
                <a:lnTo>
                  <a:pt x="7008892" y="6095938"/>
                </a:lnTo>
                <a:lnTo>
                  <a:pt x="6862735" y="6107599"/>
                </a:lnTo>
                <a:lnTo>
                  <a:pt x="6872248" y="6109467"/>
                </a:lnTo>
                <a:cubicBezTo>
                  <a:pt x="6883954" y="6109945"/>
                  <a:pt x="6896090" y="6107715"/>
                  <a:pt x="6907812" y="6107715"/>
                </a:cubicBezTo>
                <a:cubicBezTo>
                  <a:pt x="6923994" y="6107715"/>
                  <a:pt x="6940176" y="6105039"/>
                  <a:pt x="6956484" y="6104658"/>
                </a:cubicBezTo>
                <a:cubicBezTo>
                  <a:pt x="7188765" y="6099052"/>
                  <a:pt x="7420790" y="6086564"/>
                  <a:pt x="7652688" y="6071273"/>
                </a:cubicBezTo>
                <a:cubicBezTo>
                  <a:pt x="8002191" y="6048212"/>
                  <a:pt x="8351439" y="6019289"/>
                  <a:pt x="8699923" y="5982083"/>
                </a:cubicBezTo>
                <a:cubicBezTo>
                  <a:pt x="8986610" y="5952012"/>
                  <a:pt x="9272570" y="5916463"/>
                  <a:pt x="9557819" y="5875435"/>
                </a:cubicBezTo>
                <a:cubicBezTo>
                  <a:pt x="9943546" y="5819627"/>
                  <a:pt x="10327451" y="5753205"/>
                  <a:pt x="10709534" y="5676156"/>
                </a:cubicBezTo>
                <a:cubicBezTo>
                  <a:pt x="11171292" y="5582632"/>
                  <a:pt x="11629098" y="5472289"/>
                  <a:pt x="12081554" y="5341561"/>
                </a:cubicBezTo>
                <a:lnTo>
                  <a:pt x="12191999" y="5308238"/>
                </a:lnTo>
                <a:lnTo>
                  <a:pt x="12191999" y="5364054"/>
                </a:lnTo>
                <a:lnTo>
                  <a:pt x="11911964" y="5447316"/>
                </a:lnTo>
                <a:cubicBezTo>
                  <a:pt x="11616866" y="5529116"/>
                  <a:pt x="11319604" y="5601872"/>
                  <a:pt x="11020049" y="5667491"/>
                </a:cubicBezTo>
                <a:cubicBezTo>
                  <a:pt x="10703036" y="5737061"/>
                  <a:pt x="10384496" y="5798641"/>
                  <a:pt x="10064425" y="5852245"/>
                </a:cubicBezTo>
                <a:cubicBezTo>
                  <a:pt x="9798381" y="5896841"/>
                  <a:pt x="9531609" y="5936505"/>
                  <a:pt x="9264124" y="5971252"/>
                </a:cubicBezTo>
                <a:cubicBezTo>
                  <a:pt x="9061021" y="5997500"/>
                  <a:pt x="8857919" y="6022219"/>
                  <a:pt x="8654182" y="6042605"/>
                </a:cubicBezTo>
                <a:cubicBezTo>
                  <a:pt x="8416040" y="6065924"/>
                  <a:pt x="8177644" y="6087966"/>
                  <a:pt x="7938866" y="6105677"/>
                </a:cubicBezTo>
                <a:cubicBezTo>
                  <a:pt x="7628862" y="6128611"/>
                  <a:pt x="7318730" y="6146960"/>
                  <a:pt x="7008089" y="6158427"/>
                </a:cubicBezTo>
                <a:cubicBezTo>
                  <a:pt x="6855189" y="6164034"/>
                  <a:pt x="6702290" y="6167984"/>
                  <a:pt x="6549390" y="6172697"/>
                </a:cubicBezTo>
                <a:cubicBezTo>
                  <a:pt x="6510756" y="6170558"/>
                  <a:pt x="6472010" y="6172226"/>
                  <a:pt x="6433696" y="6177668"/>
                </a:cubicBezTo>
                <a:lnTo>
                  <a:pt x="6127899" y="6177668"/>
                </a:lnTo>
                <a:lnTo>
                  <a:pt x="6048391" y="6172953"/>
                </a:lnTo>
                <a:cubicBezTo>
                  <a:pt x="5810377" y="6160212"/>
                  <a:pt x="5572363" y="6146069"/>
                  <a:pt x="5334221" y="6135747"/>
                </a:cubicBezTo>
                <a:cubicBezTo>
                  <a:pt x="5026766" y="6123004"/>
                  <a:pt x="4719692" y="6101983"/>
                  <a:pt x="4413510" y="6072039"/>
                </a:cubicBezTo>
                <a:cubicBezTo>
                  <a:pt x="4088215" y="6040312"/>
                  <a:pt x="3763687" y="6004763"/>
                  <a:pt x="3438265" y="5970870"/>
                </a:cubicBezTo>
                <a:cubicBezTo>
                  <a:pt x="3099935" y="5935704"/>
                  <a:pt x="2762281" y="5895019"/>
                  <a:pt x="2425303" y="5848805"/>
                </a:cubicBezTo>
                <a:cubicBezTo>
                  <a:pt x="2047042" y="5797329"/>
                  <a:pt x="1669936" y="5738080"/>
                  <a:pt x="1293973" y="5671060"/>
                </a:cubicBezTo>
                <a:cubicBezTo>
                  <a:pt x="902168" y="5600534"/>
                  <a:pt x="512942" y="5519976"/>
                  <a:pt x="126888" y="5425029"/>
                </a:cubicBezTo>
                <a:lnTo>
                  <a:pt x="0" y="5392100"/>
                </a:lnTo>
                <a:lnTo>
                  <a:pt x="0" y="5333771"/>
                </a:lnTo>
                <a:lnTo>
                  <a:pt x="130837" y="5368509"/>
                </a:lnTo>
                <a:cubicBezTo>
                  <a:pt x="306720" y="5411799"/>
                  <a:pt x="483287" y="5452095"/>
                  <a:pt x="660204" y="5490001"/>
                </a:cubicBezTo>
                <a:cubicBezTo>
                  <a:pt x="1048569" y="5572948"/>
                  <a:pt x="1439228" y="5643664"/>
                  <a:pt x="1831416" y="5705715"/>
                </a:cubicBezTo>
                <a:cubicBezTo>
                  <a:pt x="2114917" y="5750440"/>
                  <a:pt x="2398801" y="5791595"/>
                  <a:pt x="2677204" y="5825742"/>
                </a:cubicBezTo>
                <a:cubicBezTo>
                  <a:pt x="2669177" y="5828418"/>
                  <a:pt x="2658222" y="5818097"/>
                  <a:pt x="2644716" y="5815549"/>
                </a:cubicBezTo>
                <a:cubicBezTo>
                  <a:pt x="2149740" y="5721171"/>
                  <a:pt x="1659233" y="5607352"/>
                  <a:pt x="1173182" y="5474074"/>
                </a:cubicBezTo>
                <a:cubicBezTo>
                  <a:pt x="940520" y="5410366"/>
                  <a:pt x="709302" y="5342134"/>
                  <a:pt x="479527" y="5269379"/>
                </a:cubicBezTo>
                <a:lnTo>
                  <a:pt x="0" y="5107083"/>
                </a:lnTo>
                <a:close/>
              </a:path>
            </a:pathLst>
          </a:custGeom>
        </p:spPr>
      </p:pic>
      <p:sp>
        <p:nvSpPr>
          <p:cNvPr id="3" name="Subtitle 2">
            <a:extLst>
              <a:ext uri="{FF2B5EF4-FFF2-40B4-BE49-F238E27FC236}">
                <a16:creationId xmlns:a16="http://schemas.microsoft.com/office/drawing/2014/main" id="{EE947410-BBEB-BB49-4280-A65E2456B642}"/>
              </a:ext>
            </a:extLst>
          </p:cNvPr>
          <p:cNvSpPr>
            <a:spLocks noGrp="1"/>
          </p:cNvSpPr>
          <p:nvPr>
            <p:ph type="subTitle" idx="1"/>
          </p:nvPr>
        </p:nvSpPr>
        <p:spPr>
          <a:xfrm>
            <a:off x="1524000" y="3927080"/>
            <a:ext cx="9144000" cy="1197323"/>
          </a:xfrm>
        </p:spPr>
        <p:txBody>
          <a:bodyPr>
            <a:normAutofit/>
          </a:bodyPr>
          <a:lstStyle/>
          <a:p>
            <a:pPr algn="ctr">
              <a:lnSpc>
                <a:spcPct val="100000"/>
              </a:lnSpc>
            </a:pPr>
            <a:r>
              <a:rPr lang="en-US" sz="2700" b="1">
                <a:solidFill>
                  <a:schemeClr val="bg1"/>
                </a:solidFill>
                <a:latin typeface="Arial Narrow" panose="020B0606020202030204" pitchFamily="34" charset="0"/>
              </a:rPr>
              <a:t>The poverty that kills is squalor, the daughter of injustice, exploitation, violence and the unjust distribution of resources</a:t>
            </a:r>
            <a:endParaRPr lang="en-NZ" sz="2700" b="1">
              <a:solidFill>
                <a:schemeClr val="bg1"/>
              </a:solidFill>
              <a:latin typeface="Arial Narrow" panose="020B0606020202030204" pitchFamily="34" charset="0"/>
            </a:endParaRPr>
          </a:p>
        </p:txBody>
      </p:sp>
      <p:sp>
        <p:nvSpPr>
          <p:cNvPr id="16" name="Rectangle 6">
            <a:extLst>
              <a:ext uri="{FF2B5EF4-FFF2-40B4-BE49-F238E27FC236}">
                <a16:creationId xmlns:a16="http://schemas.microsoft.com/office/drawing/2014/main" id="{DCB8EB4B-AFE9-41E8-95B0-F246E5740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3650059"/>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bg1"/>
          </a:solidFill>
          <a:ln w="38100" cap="rnd">
            <a:solidFill>
              <a:schemeClr val="bg1"/>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8371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67C31B-AEA0-75A4-0DB6-16A5B41C81AD}"/>
              </a:ext>
            </a:extLst>
          </p:cNvPr>
          <p:cNvSpPr>
            <a:spLocks noGrp="1"/>
          </p:cNvSpPr>
          <p:nvPr>
            <p:ph type="ctrTitle"/>
          </p:nvPr>
        </p:nvSpPr>
        <p:spPr>
          <a:xfrm>
            <a:off x="5297762" y="640080"/>
            <a:ext cx="6251110" cy="3995928"/>
          </a:xfrm>
        </p:spPr>
        <p:txBody>
          <a:bodyPr anchor="b">
            <a:normAutofit fontScale="90000"/>
          </a:bodyPr>
          <a:lstStyle/>
          <a:p>
            <a:r>
              <a:rPr lang="en-NZ" dirty="0"/>
              <a:t>Brother Charles de </a:t>
            </a:r>
            <a:r>
              <a:rPr lang="en-NZ" dirty="0" err="1"/>
              <a:t>Foucauld</a:t>
            </a:r>
            <a:endParaRPr lang="en-NZ" dirty="0"/>
          </a:p>
        </p:txBody>
      </p:sp>
      <p:sp>
        <p:nvSpPr>
          <p:cNvPr id="3" name="Subtitle 2">
            <a:extLst>
              <a:ext uri="{FF2B5EF4-FFF2-40B4-BE49-F238E27FC236}">
                <a16:creationId xmlns:a16="http://schemas.microsoft.com/office/drawing/2014/main" id="{F694891D-87BA-D32B-5C5B-66E20AB78675}"/>
              </a:ext>
            </a:extLst>
          </p:cNvPr>
          <p:cNvSpPr>
            <a:spLocks noGrp="1"/>
          </p:cNvSpPr>
          <p:nvPr>
            <p:ph type="subTitle" idx="1"/>
          </p:nvPr>
        </p:nvSpPr>
        <p:spPr>
          <a:xfrm>
            <a:off x="5297760" y="4636008"/>
            <a:ext cx="6251111" cy="1572768"/>
          </a:xfrm>
        </p:spPr>
        <p:txBody>
          <a:bodyPr>
            <a:normAutofit/>
          </a:bodyPr>
          <a:lstStyle/>
          <a:p>
            <a:r>
              <a:rPr lang="en-NZ" dirty="0"/>
              <a:t> </a:t>
            </a:r>
            <a:endParaRPr lang="en-NZ" b="1" dirty="0"/>
          </a:p>
        </p:txBody>
      </p:sp>
      <p:sp>
        <p:nvSpPr>
          <p:cNvPr id="11" name="Rectangle 6">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4EAFBA"/>
          </a:solidFill>
          <a:ln w="38100" cap="rnd">
            <a:solidFill>
              <a:srgbClr val="4EAFBA"/>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with a mustache&#10;&#10;Description automatically generated with medium confidence">
            <a:extLst>
              <a:ext uri="{FF2B5EF4-FFF2-40B4-BE49-F238E27FC236}">
                <a16:creationId xmlns:a16="http://schemas.microsoft.com/office/drawing/2014/main" id="{372850C1-020E-882A-50F6-C95B9AEA53A1}"/>
              </a:ext>
            </a:extLst>
          </p:cNvPr>
          <p:cNvPicPr>
            <a:picLocks noChangeAspect="1"/>
          </p:cNvPicPr>
          <p:nvPr/>
        </p:nvPicPr>
        <p:blipFill rotWithShape="1">
          <a:blip r:embed="rId2"/>
          <a:srcRect l="5999" r="3001" b="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Tree>
    <p:extLst>
      <p:ext uri="{BB962C8B-B14F-4D97-AF65-F5344CB8AC3E}">
        <p14:creationId xmlns:p14="http://schemas.microsoft.com/office/powerpoint/2010/main" val="130159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DE00113-313D-42E8-0B67-368267B6097F}"/>
              </a:ext>
            </a:extLst>
          </p:cNvPr>
          <p:cNvPicPr>
            <a:picLocks noChangeAspect="1"/>
          </p:cNvPicPr>
          <p:nvPr/>
        </p:nvPicPr>
        <p:blipFill>
          <a:blip r:embed="rId2"/>
          <a:stretch>
            <a:fillRect/>
          </a:stretch>
        </p:blipFill>
        <p:spPr>
          <a:xfrm>
            <a:off x="1950804" y="-80404"/>
            <a:ext cx="7986181" cy="5063884"/>
          </a:xfrm>
          <a:prstGeom prst="rect">
            <a:avLst/>
          </a:prstGeom>
        </p:spPr>
      </p:pic>
      <p:sp>
        <p:nvSpPr>
          <p:cNvPr id="3" name="Subtitle 2">
            <a:extLst>
              <a:ext uri="{FF2B5EF4-FFF2-40B4-BE49-F238E27FC236}">
                <a16:creationId xmlns:a16="http://schemas.microsoft.com/office/drawing/2014/main" id="{2CC3A10D-66B7-CA6C-DAE9-AF2366999AA4}"/>
              </a:ext>
            </a:extLst>
          </p:cNvPr>
          <p:cNvSpPr>
            <a:spLocks noGrp="1"/>
          </p:cNvSpPr>
          <p:nvPr>
            <p:ph type="subTitle" idx="1"/>
          </p:nvPr>
        </p:nvSpPr>
        <p:spPr/>
        <p:txBody>
          <a:bodyPr>
            <a:normAutofit/>
          </a:bodyPr>
          <a:lstStyle/>
          <a:p>
            <a:r>
              <a:rPr lang="en-US" dirty="0">
                <a:latin typeface="Arial Narrow" panose="020B0606020202030204" pitchFamily="34" charset="0"/>
              </a:rPr>
              <a:t>The World Day of the Poor comes this year as a healthy challenge, helping us to reflect on our style of life and on the many forms of poverty all around us.</a:t>
            </a:r>
            <a:endParaRPr lang="en-NZ" dirty="0">
              <a:latin typeface="Arial Narrow" panose="020B0606020202030204" pitchFamily="34" charset="0"/>
            </a:endParaRPr>
          </a:p>
        </p:txBody>
      </p:sp>
    </p:spTree>
    <p:extLst>
      <p:ext uri="{BB962C8B-B14F-4D97-AF65-F5344CB8AC3E}">
        <p14:creationId xmlns:p14="http://schemas.microsoft.com/office/powerpoint/2010/main" val="35535272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64A1C12C-0666-7F9F-F89C-A3DA6EEA82F7}"/>
              </a:ext>
            </a:extLst>
          </p:cNvPr>
          <p:cNvSpPr>
            <a:spLocks noGrp="1"/>
          </p:cNvSpPr>
          <p:nvPr>
            <p:ph type="subTitle" idx="1"/>
          </p:nvPr>
        </p:nvSpPr>
        <p:spPr>
          <a:xfrm>
            <a:off x="841248" y="4983479"/>
            <a:ext cx="10515600" cy="1618581"/>
          </a:xfrm>
        </p:spPr>
        <p:txBody>
          <a:bodyPr>
            <a:normAutofit fontScale="85000" lnSpcReduction="10000"/>
          </a:bodyPr>
          <a:lstStyle/>
          <a:p>
            <a:r>
              <a:rPr lang="en-US" b="1" dirty="0">
                <a:latin typeface="Arial Narrow" panose="020B0606020202030204" pitchFamily="34" charset="0"/>
              </a:rPr>
              <a:t>Encountering the poor enables us to put an end to many of our anxieties and empty fears, and to arrive at what truly matters in life, the treasure that no one can steal from us: true and gratuitous love. The poor, before being the object of our almsgiving, are people, who can help set us free from the snares of anxiety and superficiality</a:t>
            </a:r>
            <a:r>
              <a:rPr lang="en-US" dirty="0"/>
              <a:t>.</a:t>
            </a:r>
            <a:endParaRPr lang="en-NZ" dirty="0"/>
          </a:p>
        </p:txBody>
      </p:sp>
      <p:pic>
        <p:nvPicPr>
          <p:cNvPr id="2" name="Picture 1">
            <a:extLst>
              <a:ext uri="{FF2B5EF4-FFF2-40B4-BE49-F238E27FC236}">
                <a16:creationId xmlns:a16="http://schemas.microsoft.com/office/drawing/2014/main" id="{F45B3705-832A-DB9A-CD39-DE58F30AC2D9}"/>
              </a:ext>
            </a:extLst>
          </p:cNvPr>
          <p:cNvPicPr>
            <a:picLocks noChangeAspect="1"/>
          </p:cNvPicPr>
          <p:nvPr/>
        </p:nvPicPr>
        <p:blipFill>
          <a:blip r:embed="rId2"/>
          <a:stretch>
            <a:fillRect/>
          </a:stretch>
        </p:blipFill>
        <p:spPr>
          <a:xfrm>
            <a:off x="609124" y="255939"/>
            <a:ext cx="10973751" cy="4066384"/>
          </a:xfrm>
          <a:prstGeom prst="rect">
            <a:avLst/>
          </a:prstGeom>
        </p:spPr>
      </p:pic>
    </p:spTree>
    <p:extLst>
      <p:ext uri="{BB962C8B-B14F-4D97-AF65-F5344CB8AC3E}">
        <p14:creationId xmlns:p14="http://schemas.microsoft.com/office/powerpoint/2010/main" val="40589626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E306502-5CD0-B87F-7AE6-68B0FB5F7816}"/>
              </a:ext>
            </a:extLst>
          </p:cNvPr>
          <p:cNvSpPr>
            <a:spLocks noGrp="1"/>
          </p:cNvSpPr>
          <p:nvPr>
            <p:ph type="subTitle" idx="1"/>
          </p:nvPr>
        </p:nvSpPr>
        <p:spPr/>
        <p:txBody>
          <a:bodyPr>
            <a:noAutofit/>
          </a:bodyPr>
          <a:lstStyle/>
          <a:p>
            <a:r>
              <a:rPr lang="en-US" sz="3200" b="1" dirty="0">
                <a:latin typeface="Arial Narrow" panose="020B0606020202030204" pitchFamily="34" charset="0"/>
              </a:rPr>
              <a:t>Because Christ became poor for our sakes, our own lives are illumined and transformed, and take on a worth that the world does not appreciate and cannot bestow</a:t>
            </a:r>
            <a:endParaRPr lang="en-NZ" sz="3200" b="1" dirty="0">
              <a:latin typeface="Arial Narrow" panose="020B0606020202030204" pitchFamily="34" charset="0"/>
            </a:endParaRPr>
          </a:p>
        </p:txBody>
      </p:sp>
      <p:pic>
        <p:nvPicPr>
          <p:cNvPr id="4" name="Picture 3">
            <a:extLst>
              <a:ext uri="{FF2B5EF4-FFF2-40B4-BE49-F238E27FC236}">
                <a16:creationId xmlns:a16="http://schemas.microsoft.com/office/drawing/2014/main" id="{3A84C400-6F5D-76F3-F752-FF37E75E7D7A}"/>
              </a:ext>
            </a:extLst>
          </p:cNvPr>
          <p:cNvPicPr>
            <a:picLocks noChangeAspect="1"/>
          </p:cNvPicPr>
          <p:nvPr/>
        </p:nvPicPr>
        <p:blipFill>
          <a:blip r:embed="rId2"/>
          <a:stretch>
            <a:fillRect/>
          </a:stretch>
        </p:blipFill>
        <p:spPr>
          <a:xfrm>
            <a:off x="3024000" y="0"/>
            <a:ext cx="6144000" cy="4608000"/>
          </a:xfrm>
          <a:prstGeom prst="rect">
            <a:avLst/>
          </a:prstGeom>
        </p:spPr>
      </p:pic>
    </p:spTree>
    <p:extLst>
      <p:ext uri="{BB962C8B-B14F-4D97-AF65-F5344CB8AC3E}">
        <p14:creationId xmlns:p14="http://schemas.microsoft.com/office/powerpoint/2010/main" val="22579712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34C13E-E992-FB71-D43D-92F26699ADE3}"/>
              </a:ext>
            </a:extLst>
          </p:cNvPr>
          <p:cNvSpPr>
            <a:spLocks noGrp="1"/>
          </p:cNvSpPr>
          <p:nvPr>
            <p:ph type="ctrTitle"/>
          </p:nvPr>
        </p:nvSpPr>
        <p:spPr>
          <a:xfrm>
            <a:off x="890338" y="640079"/>
            <a:ext cx="3734014" cy="5384940"/>
          </a:xfrm>
        </p:spPr>
        <p:txBody>
          <a:bodyPr anchor="b">
            <a:noAutofit/>
          </a:bodyPr>
          <a:lstStyle/>
          <a:p>
            <a:r>
              <a:rPr lang="en-US" sz="3200" dirty="0">
                <a:latin typeface="Arial Narrow" panose="020B0606020202030204" pitchFamily="34" charset="0"/>
              </a:rPr>
              <a:t>May this 2022 World Day of the Poor be for us a moment of grace. May it enable us to make a personal and communal examination of conscience and to ask ourselves whether the poverty of Jesus Christ is our faithful companion in life</a:t>
            </a:r>
            <a:endParaRPr lang="en-NZ" sz="3200" dirty="0">
              <a:latin typeface="Arial Narrow" panose="020B0606020202030204" pitchFamily="34" charset="0"/>
            </a:endParaRPr>
          </a:p>
        </p:txBody>
      </p:sp>
      <p:sp>
        <p:nvSpPr>
          <p:cNvPr id="12" name="Rectangle 6">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4EAFBA"/>
          </a:solidFill>
          <a:ln w="38100" cap="rnd">
            <a:solidFill>
              <a:srgbClr val="4EAFBA"/>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7C0CF8B-2551-6EBE-017C-B0AD640EB436}"/>
              </a:ext>
            </a:extLst>
          </p:cNvPr>
          <p:cNvPicPr>
            <a:picLocks noChangeAspect="1"/>
          </p:cNvPicPr>
          <p:nvPr/>
        </p:nvPicPr>
        <p:blipFill rotWithShape="1">
          <a:blip r:embed="rId2"/>
          <a:srcRect l="11667" r="27900"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02448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0CC109A8-A8A6-8985-EAA2-AEFC1C98A380}"/>
              </a:ext>
            </a:extLst>
          </p:cNvPr>
          <p:cNvSpPr>
            <a:spLocks noGrp="1"/>
          </p:cNvSpPr>
          <p:nvPr>
            <p:ph type="subTitle" idx="1"/>
          </p:nvPr>
        </p:nvSpPr>
        <p:spPr>
          <a:xfrm>
            <a:off x="638881" y="5660607"/>
            <a:ext cx="10909643" cy="552659"/>
          </a:xfrm>
        </p:spPr>
        <p:txBody>
          <a:bodyPr anchor="t">
            <a:noAutofit/>
          </a:bodyPr>
          <a:lstStyle/>
          <a:p>
            <a:pPr algn="ctr"/>
            <a:r>
              <a:rPr lang="en-US" sz="3200" b="1" dirty="0">
                <a:latin typeface="Arial Narrow" panose="020B0606020202030204" pitchFamily="34" charset="0"/>
              </a:rPr>
              <a:t>a new catastrophe has appeared on the horizon, destined to impose on our world a very different scenario.</a:t>
            </a:r>
            <a:endParaRPr lang="en-NZ" sz="3200" b="1" dirty="0">
              <a:latin typeface="Arial Narrow" panose="020B0606020202030204" pitchFamily="34" charset="0"/>
            </a:endParaRPr>
          </a:p>
        </p:txBody>
      </p:sp>
      <p:pic>
        <p:nvPicPr>
          <p:cNvPr id="4" name="Picture 3">
            <a:extLst>
              <a:ext uri="{FF2B5EF4-FFF2-40B4-BE49-F238E27FC236}">
                <a16:creationId xmlns:a16="http://schemas.microsoft.com/office/drawing/2014/main" id="{A939864B-3370-FBF2-7970-89611F63EA7A}"/>
              </a:ext>
            </a:extLst>
          </p:cNvPr>
          <p:cNvPicPr>
            <a:picLocks noChangeAspect="1"/>
          </p:cNvPicPr>
          <p:nvPr/>
        </p:nvPicPr>
        <p:blipFill rotWithShape="1">
          <a:blip r:embed="rId2"/>
          <a:srcRect l="6485" r="24956" b="1"/>
          <a:stretch/>
        </p:blipFill>
        <p:spPr>
          <a:xfrm>
            <a:off x="2879152" y="-31682"/>
            <a:ext cx="5994073" cy="4896000"/>
          </a:xfrm>
          <a:prstGeom prst="rect">
            <a:avLst/>
          </a:prstGeom>
        </p:spPr>
      </p:pic>
      <p:sp>
        <p:nvSpPr>
          <p:cNvPr id="18" name="Rectangle 6">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27432"/>
          </a:xfrm>
          <a:custGeom>
            <a:avLst/>
            <a:gdLst>
              <a:gd name="connsiteX0" fmla="*/ 0 w 4572000"/>
              <a:gd name="connsiteY0" fmla="*/ 0 h 27432"/>
              <a:gd name="connsiteX1" fmla="*/ 607423 w 4572000"/>
              <a:gd name="connsiteY1" fmla="*/ 0 h 27432"/>
              <a:gd name="connsiteX2" fmla="*/ 1123406 w 4572000"/>
              <a:gd name="connsiteY2" fmla="*/ 0 h 27432"/>
              <a:gd name="connsiteX3" fmla="*/ 1685109 w 4572000"/>
              <a:gd name="connsiteY3" fmla="*/ 0 h 27432"/>
              <a:gd name="connsiteX4" fmla="*/ 2383971 w 4572000"/>
              <a:gd name="connsiteY4" fmla="*/ 0 h 27432"/>
              <a:gd name="connsiteX5" fmla="*/ 2991394 w 4572000"/>
              <a:gd name="connsiteY5" fmla="*/ 0 h 27432"/>
              <a:gd name="connsiteX6" fmla="*/ 3553097 w 4572000"/>
              <a:gd name="connsiteY6" fmla="*/ 0 h 27432"/>
              <a:gd name="connsiteX7" fmla="*/ 4572000 w 4572000"/>
              <a:gd name="connsiteY7" fmla="*/ 0 h 27432"/>
              <a:gd name="connsiteX8" fmla="*/ 4572000 w 4572000"/>
              <a:gd name="connsiteY8" fmla="*/ 27432 h 27432"/>
              <a:gd name="connsiteX9" fmla="*/ 3918857 w 4572000"/>
              <a:gd name="connsiteY9" fmla="*/ 27432 h 27432"/>
              <a:gd name="connsiteX10" fmla="*/ 3357154 w 4572000"/>
              <a:gd name="connsiteY10" fmla="*/ 27432 h 27432"/>
              <a:gd name="connsiteX11" fmla="*/ 2612571 w 4572000"/>
              <a:gd name="connsiteY11" fmla="*/ 27432 h 27432"/>
              <a:gd name="connsiteX12" fmla="*/ 2005149 w 4572000"/>
              <a:gd name="connsiteY12" fmla="*/ 27432 h 27432"/>
              <a:gd name="connsiteX13" fmla="*/ 1489166 w 4572000"/>
              <a:gd name="connsiteY13" fmla="*/ 27432 h 27432"/>
              <a:gd name="connsiteX14" fmla="*/ 790303 w 4572000"/>
              <a:gd name="connsiteY14" fmla="*/ 27432 h 27432"/>
              <a:gd name="connsiteX15" fmla="*/ 0 w 4572000"/>
              <a:gd name="connsiteY15" fmla="*/ 27432 h 27432"/>
              <a:gd name="connsiteX16" fmla="*/ 0 w 457200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27432" fill="none" extrusionOk="0">
                <a:moveTo>
                  <a:pt x="0" y="0"/>
                </a:moveTo>
                <a:cubicBezTo>
                  <a:pt x="150397" y="-23421"/>
                  <a:pt x="474161" y="9174"/>
                  <a:pt x="607423" y="0"/>
                </a:cubicBezTo>
                <a:cubicBezTo>
                  <a:pt x="740685" y="-9174"/>
                  <a:pt x="868821" y="-4258"/>
                  <a:pt x="1123406" y="0"/>
                </a:cubicBezTo>
                <a:cubicBezTo>
                  <a:pt x="1377991" y="4258"/>
                  <a:pt x="1567664" y="-12410"/>
                  <a:pt x="1685109" y="0"/>
                </a:cubicBezTo>
                <a:cubicBezTo>
                  <a:pt x="1802554" y="12410"/>
                  <a:pt x="2193086" y="-14353"/>
                  <a:pt x="2383971" y="0"/>
                </a:cubicBezTo>
                <a:cubicBezTo>
                  <a:pt x="2574856" y="14353"/>
                  <a:pt x="2697477" y="-26142"/>
                  <a:pt x="2991394" y="0"/>
                </a:cubicBezTo>
                <a:cubicBezTo>
                  <a:pt x="3285311" y="26142"/>
                  <a:pt x="3423667" y="26544"/>
                  <a:pt x="3553097" y="0"/>
                </a:cubicBezTo>
                <a:cubicBezTo>
                  <a:pt x="3682527" y="-26544"/>
                  <a:pt x="4344147" y="50350"/>
                  <a:pt x="4572000" y="0"/>
                </a:cubicBezTo>
                <a:cubicBezTo>
                  <a:pt x="4571027" y="8304"/>
                  <a:pt x="4571522" y="21512"/>
                  <a:pt x="4572000" y="27432"/>
                </a:cubicBezTo>
                <a:cubicBezTo>
                  <a:pt x="4438349" y="5490"/>
                  <a:pt x="4090129" y="31231"/>
                  <a:pt x="3918857" y="27432"/>
                </a:cubicBezTo>
                <a:cubicBezTo>
                  <a:pt x="3747585" y="23633"/>
                  <a:pt x="3498826" y="6883"/>
                  <a:pt x="3357154" y="27432"/>
                </a:cubicBezTo>
                <a:cubicBezTo>
                  <a:pt x="3215482" y="47981"/>
                  <a:pt x="2784289" y="56849"/>
                  <a:pt x="2612571" y="27432"/>
                </a:cubicBezTo>
                <a:cubicBezTo>
                  <a:pt x="2440853" y="-1985"/>
                  <a:pt x="2261292" y="25951"/>
                  <a:pt x="2005149" y="27432"/>
                </a:cubicBezTo>
                <a:cubicBezTo>
                  <a:pt x="1749006" y="28913"/>
                  <a:pt x="1700078" y="34342"/>
                  <a:pt x="1489166" y="27432"/>
                </a:cubicBezTo>
                <a:cubicBezTo>
                  <a:pt x="1278254" y="20522"/>
                  <a:pt x="1077188" y="56916"/>
                  <a:pt x="790303" y="27432"/>
                </a:cubicBezTo>
                <a:cubicBezTo>
                  <a:pt x="503418" y="-2052"/>
                  <a:pt x="359168" y="57044"/>
                  <a:pt x="0" y="27432"/>
                </a:cubicBezTo>
                <a:cubicBezTo>
                  <a:pt x="-1048" y="14992"/>
                  <a:pt x="-1120" y="7447"/>
                  <a:pt x="0" y="0"/>
                </a:cubicBezTo>
                <a:close/>
              </a:path>
              <a:path w="4572000" h="27432" stroke="0" extrusionOk="0">
                <a:moveTo>
                  <a:pt x="0" y="0"/>
                </a:moveTo>
                <a:cubicBezTo>
                  <a:pt x="155698" y="6780"/>
                  <a:pt x="465972" y="13197"/>
                  <a:pt x="607423" y="0"/>
                </a:cubicBezTo>
                <a:cubicBezTo>
                  <a:pt x="748874" y="-13197"/>
                  <a:pt x="1014133" y="22994"/>
                  <a:pt x="1123406" y="0"/>
                </a:cubicBezTo>
                <a:cubicBezTo>
                  <a:pt x="1232679" y="-22994"/>
                  <a:pt x="1639431" y="-2997"/>
                  <a:pt x="1867989" y="0"/>
                </a:cubicBezTo>
                <a:cubicBezTo>
                  <a:pt x="2096547" y="2997"/>
                  <a:pt x="2265668" y="29557"/>
                  <a:pt x="2475411" y="0"/>
                </a:cubicBezTo>
                <a:cubicBezTo>
                  <a:pt x="2685154" y="-29557"/>
                  <a:pt x="2951491" y="73"/>
                  <a:pt x="3082834" y="0"/>
                </a:cubicBezTo>
                <a:cubicBezTo>
                  <a:pt x="3214177" y="-73"/>
                  <a:pt x="3641000" y="-33478"/>
                  <a:pt x="3827417" y="0"/>
                </a:cubicBezTo>
                <a:cubicBezTo>
                  <a:pt x="4013834" y="33478"/>
                  <a:pt x="4345917" y="14255"/>
                  <a:pt x="4572000" y="0"/>
                </a:cubicBezTo>
                <a:cubicBezTo>
                  <a:pt x="4572485" y="9333"/>
                  <a:pt x="4573278" y="19699"/>
                  <a:pt x="4572000" y="27432"/>
                </a:cubicBezTo>
                <a:cubicBezTo>
                  <a:pt x="4318030" y="43025"/>
                  <a:pt x="4161104" y="34314"/>
                  <a:pt x="4010297" y="27432"/>
                </a:cubicBezTo>
                <a:cubicBezTo>
                  <a:pt x="3859490" y="20550"/>
                  <a:pt x="3592529" y="6613"/>
                  <a:pt x="3357154" y="27432"/>
                </a:cubicBezTo>
                <a:cubicBezTo>
                  <a:pt x="3121779" y="48251"/>
                  <a:pt x="2884285" y="3780"/>
                  <a:pt x="2704011" y="27432"/>
                </a:cubicBezTo>
                <a:cubicBezTo>
                  <a:pt x="2523737" y="51084"/>
                  <a:pt x="2295944" y="32081"/>
                  <a:pt x="2096589" y="27432"/>
                </a:cubicBezTo>
                <a:cubicBezTo>
                  <a:pt x="1897234" y="22783"/>
                  <a:pt x="1623782" y="52518"/>
                  <a:pt x="1352006" y="27432"/>
                </a:cubicBezTo>
                <a:cubicBezTo>
                  <a:pt x="1080230" y="2346"/>
                  <a:pt x="869959" y="12864"/>
                  <a:pt x="607423" y="27432"/>
                </a:cubicBezTo>
                <a:cubicBezTo>
                  <a:pt x="344887" y="42000"/>
                  <a:pt x="188100" y="40051"/>
                  <a:pt x="0" y="27432"/>
                </a:cubicBezTo>
                <a:cubicBezTo>
                  <a:pt x="211" y="18145"/>
                  <a:pt x="120" y="6480"/>
                  <a:pt x="0" y="0"/>
                </a:cubicBezTo>
                <a:close/>
              </a:path>
            </a:pathLst>
          </a:custGeom>
          <a:solidFill>
            <a:srgbClr val="4EAFBA"/>
          </a:solidFill>
          <a:ln w="38100" cap="rnd">
            <a:solidFill>
              <a:srgbClr val="4EAFBA"/>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ate Placeholder 26">
            <a:extLst>
              <a:ext uri="{FF2B5EF4-FFF2-40B4-BE49-F238E27FC236}">
                <a16:creationId xmlns:a16="http://schemas.microsoft.com/office/drawing/2014/main" id="{F28B82B1-E269-4325-A665-6CFE5DEE5DE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2" name="Footer Placeholder 27">
            <a:extLst>
              <a:ext uri="{FF2B5EF4-FFF2-40B4-BE49-F238E27FC236}">
                <a16:creationId xmlns:a16="http://schemas.microsoft.com/office/drawing/2014/main" id="{7C700527-76FD-4DF4-A597-6F5E089CA0C2}"/>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24" name="Slide Number Placeholder 28">
            <a:extLst>
              <a:ext uri="{FF2B5EF4-FFF2-40B4-BE49-F238E27FC236}">
                <a16:creationId xmlns:a16="http://schemas.microsoft.com/office/drawing/2014/main" id="{B5EA49A9-01EB-4D60-A392-7DC9B625D67D}"/>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1776387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0B9ED66-8341-BBD2-77FF-2F3EDBA9F832}"/>
              </a:ext>
            </a:extLst>
          </p:cNvPr>
          <p:cNvPicPr>
            <a:picLocks noChangeAspect="1"/>
          </p:cNvPicPr>
          <p:nvPr/>
        </p:nvPicPr>
        <p:blipFill>
          <a:blip r:embed="rId2"/>
          <a:stretch>
            <a:fillRect/>
          </a:stretch>
        </p:blipFill>
        <p:spPr>
          <a:xfrm>
            <a:off x="3956726" y="39261"/>
            <a:ext cx="3721080" cy="4944219"/>
          </a:xfrm>
          <a:prstGeom prst="rect">
            <a:avLst/>
          </a:prstGeom>
        </p:spPr>
      </p:pic>
      <p:sp>
        <p:nvSpPr>
          <p:cNvPr id="2" name="Title 1">
            <a:extLst>
              <a:ext uri="{FF2B5EF4-FFF2-40B4-BE49-F238E27FC236}">
                <a16:creationId xmlns:a16="http://schemas.microsoft.com/office/drawing/2014/main" id="{7D4C8996-F782-AB31-443B-B5C1DAB54C12}"/>
              </a:ext>
            </a:extLst>
          </p:cNvPr>
          <p:cNvSpPr>
            <a:spLocks noGrp="1"/>
          </p:cNvSpPr>
          <p:nvPr>
            <p:ph type="ctrTitle"/>
          </p:nvPr>
        </p:nvSpPr>
        <p:spPr/>
        <p:txBody>
          <a:bodyPr/>
          <a:lstStyle/>
          <a:p>
            <a:r>
              <a:rPr lang="en-NZ" dirty="0"/>
              <a:t>        </a:t>
            </a:r>
          </a:p>
        </p:txBody>
      </p:sp>
      <p:sp>
        <p:nvSpPr>
          <p:cNvPr id="3" name="Subtitle 2">
            <a:extLst>
              <a:ext uri="{FF2B5EF4-FFF2-40B4-BE49-F238E27FC236}">
                <a16:creationId xmlns:a16="http://schemas.microsoft.com/office/drawing/2014/main" id="{3F4E979A-A971-DD88-8C4C-BE5E143E91F3}"/>
              </a:ext>
            </a:extLst>
          </p:cNvPr>
          <p:cNvSpPr>
            <a:spLocks noGrp="1"/>
          </p:cNvSpPr>
          <p:nvPr>
            <p:ph type="subTitle" idx="1"/>
          </p:nvPr>
        </p:nvSpPr>
        <p:spPr/>
        <p:txBody>
          <a:bodyPr/>
          <a:lstStyle/>
          <a:p>
            <a:r>
              <a:rPr lang="en-US" dirty="0"/>
              <a:t>……</a:t>
            </a:r>
            <a:r>
              <a:rPr lang="en-US" dirty="0">
                <a:latin typeface="Arial Narrow" panose="020B0606020202030204" pitchFamily="34" charset="0"/>
              </a:rPr>
              <a:t>demands made by a few potentates are stifling the voice of a humanity that cries out for peace.</a:t>
            </a:r>
            <a:endParaRPr lang="en-NZ" dirty="0">
              <a:latin typeface="Arial Narrow" panose="020B0606020202030204" pitchFamily="34" charset="0"/>
            </a:endParaRPr>
          </a:p>
        </p:txBody>
      </p:sp>
    </p:spTree>
    <p:extLst>
      <p:ext uri="{BB962C8B-B14F-4D97-AF65-F5344CB8AC3E}">
        <p14:creationId xmlns:p14="http://schemas.microsoft.com/office/powerpoint/2010/main" val="477784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90938B-942C-F7B7-2517-B7D36305999B}"/>
              </a:ext>
            </a:extLst>
          </p:cNvPr>
          <p:cNvPicPr>
            <a:picLocks noChangeAspect="1"/>
          </p:cNvPicPr>
          <p:nvPr/>
        </p:nvPicPr>
        <p:blipFill>
          <a:blip r:embed="rId2"/>
          <a:stretch>
            <a:fillRect/>
          </a:stretch>
        </p:blipFill>
        <p:spPr>
          <a:xfrm>
            <a:off x="1648344" y="-38090"/>
            <a:ext cx="8895312" cy="4788397"/>
          </a:xfrm>
          <a:prstGeom prst="rect">
            <a:avLst/>
          </a:prstGeom>
        </p:spPr>
      </p:pic>
      <p:sp>
        <p:nvSpPr>
          <p:cNvPr id="3" name="Subtitle 2">
            <a:extLst>
              <a:ext uri="{FF2B5EF4-FFF2-40B4-BE49-F238E27FC236}">
                <a16:creationId xmlns:a16="http://schemas.microsoft.com/office/drawing/2014/main" id="{3FC4DC23-EFE3-4686-A718-CE775D33078C}"/>
              </a:ext>
            </a:extLst>
          </p:cNvPr>
          <p:cNvSpPr>
            <a:spLocks noGrp="1"/>
          </p:cNvSpPr>
          <p:nvPr>
            <p:ph type="subTitle" idx="1"/>
          </p:nvPr>
        </p:nvSpPr>
        <p:spPr/>
        <p:txBody>
          <a:bodyPr>
            <a:normAutofit fontScale="92500"/>
          </a:bodyPr>
          <a:lstStyle/>
          <a:p>
            <a:r>
              <a:rPr lang="en-US" dirty="0">
                <a:latin typeface="Arial Narrow" panose="020B0606020202030204" pitchFamily="34" charset="0"/>
              </a:rPr>
              <a:t>What great poverty is produced by the senselessness of war! Wherever we look, we can see how violence strikes those who are defenseless and vulnerable</a:t>
            </a:r>
            <a:r>
              <a:rPr lang="en-US" dirty="0"/>
              <a:t>.</a:t>
            </a:r>
            <a:endParaRPr lang="en-NZ" dirty="0"/>
          </a:p>
        </p:txBody>
      </p:sp>
    </p:spTree>
    <p:extLst>
      <p:ext uri="{BB962C8B-B14F-4D97-AF65-F5344CB8AC3E}">
        <p14:creationId xmlns:p14="http://schemas.microsoft.com/office/powerpoint/2010/main" val="42428598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people standing together&#10;&#10;Description automatically generated with medium confidence">
            <a:extLst>
              <a:ext uri="{FF2B5EF4-FFF2-40B4-BE49-F238E27FC236}">
                <a16:creationId xmlns:a16="http://schemas.microsoft.com/office/drawing/2014/main" id="{95D918CB-F8E8-8044-187E-CA10F02852D9}"/>
              </a:ext>
            </a:extLst>
          </p:cNvPr>
          <p:cNvPicPr>
            <a:picLocks noChangeAspect="1"/>
          </p:cNvPicPr>
          <p:nvPr/>
        </p:nvPicPr>
        <p:blipFill rotWithShape="1">
          <a:blip r:embed="rId2"/>
          <a:srcRect/>
          <a:stretch/>
        </p:blipFill>
        <p:spPr>
          <a:xfrm>
            <a:off x="20" y="-22"/>
            <a:ext cx="12191977" cy="6858022"/>
          </a:xfrm>
          <a:prstGeom prst="rect">
            <a:avLst/>
          </a:prstGeom>
        </p:spPr>
      </p:pic>
      <p:sp>
        <p:nvSpPr>
          <p:cNvPr id="9" name="Rectangle 8">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103377" y="1100316"/>
            <a:ext cx="6858003" cy="4657347"/>
          </a:xfrm>
          <a:prstGeom prst="rect">
            <a:avLst/>
          </a:prstGeom>
          <a:gradFill flip="none" rotWithShape="1">
            <a:gsLst>
              <a:gs pos="48000">
                <a:srgbClr val="262626">
                  <a:alpha val="24000"/>
                </a:srgbClr>
              </a:gs>
              <a:gs pos="85000">
                <a:srgbClr val="262626">
                  <a:alpha val="45000"/>
                </a:srgb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27298953-4F3C-E238-069E-6D62285D3404}"/>
              </a:ext>
            </a:extLst>
          </p:cNvPr>
          <p:cNvSpPr>
            <a:spLocks noGrp="1"/>
          </p:cNvSpPr>
          <p:nvPr>
            <p:ph type="subTitle" idx="1"/>
          </p:nvPr>
        </p:nvSpPr>
        <p:spPr>
          <a:xfrm>
            <a:off x="643466" y="4551036"/>
            <a:ext cx="5449479" cy="1663495"/>
          </a:xfrm>
        </p:spPr>
        <p:txBody>
          <a:bodyPr anchor="b">
            <a:normAutofit/>
          </a:bodyPr>
          <a:lstStyle/>
          <a:p>
            <a:r>
              <a:rPr lang="en-US">
                <a:solidFill>
                  <a:schemeClr val="bg1"/>
                </a:solidFill>
              </a:rPr>
              <a:t>How can we respond adequately to this situation, and to bring relief and peace to all these people in the grip of uncertainty and instability?</a:t>
            </a:r>
            <a:endParaRPr lang="en-NZ">
              <a:solidFill>
                <a:schemeClr val="bg1"/>
              </a:solidFill>
            </a:endParaRPr>
          </a:p>
        </p:txBody>
      </p:sp>
      <p:sp>
        <p:nvSpPr>
          <p:cNvPr id="11" name="Rectangle 10">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40187" y="2206184"/>
            <a:ext cx="6858003" cy="2445624"/>
          </a:xfrm>
          <a:prstGeom prst="rect">
            <a:avLst/>
          </a:prstGeom>
          <a:gradFill flip="none" rotWithShape="1">
            <a:gsLst>
              <a:gs pos="48000">
                <a:srgbClr val="262626">
                  <a:alpha val="24000"/>
                </a:srgbClr>
              </a:gs>
              <a:gs pos="85000">
                <a:srgbClr val="262626">
                  <a:alpha val="45000"/>
                </a:srgb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0497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5464091-8C7F-27C2-283C-F2690765452E}"/>
              </a:ext>
            </a:extLst>
          </p:cNvPr>
          <p:cNvSpPr>
            <a:spLocks noGrp="1"/>
          </p:cNvSpPr>
          <p:nvPr>
            <p:ph type="subTitle" idx="1"/>
          </p:nvPr>
        </p:nvSpPr>
        <p:spPr>
          <a:xfrm>
            <a:off x="890339" y="4636008"/>
            <a:ext cx="3734014" cy="1572768"/>
          </a:xfrm>
        </p:spPr>
        <p:txBody>
          <a:bodyPr>
            <a:normAutofit/>
          </a:bodyPr>
          <a:lstStyle/>
          <a:p>
            <a:r>
              <a:rPr lang="en-US"/>
              <a:t>At Paul’s request, on every first day of the week they collected what they were able to save and all proved very generous.</a:t>
            </a:r>
            <a:endParaRPr lang="en-NZ"/>
          </a:p>
        </p:txBody>
      </p:sp>
      <p:sp>
        <p:nvSpPr>
          <p:cNvPr id="18" name="Rectangle 6">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4EAFBA"/>
          </a:solidFill>
          <a:ln w="38100" cap="rnd">
            <a:solidFill>
              <a:srgbClr val="4EAFBA"/>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10858B7-2FC3-B447-C749-2F3BA8842E8B}"/>
              </a:ext>
            </a:extLst>
          </p:cNvPr>
          <p:cNvPicPr>
            <a:picLocks noChangeAspect="1"/>
          </p:cNvPicPr>
          <p:nvPr/>
        </p:nvPicPr>
        <p:blipFill rotWithShape="1">
          <a:blip r:embed="rId2"/>
          <a:srcRect l="20165" r="23415"/>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494396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B6ABCAB6-3F7A-464F-DEB2-0E8C21FC2E6D}"/>
              </a:ext>
            </a:extLst>
          </p:cNvPr>
          <p:cNvSpPr>
            <a:spLocks noGrp="1"/>
          </p:cNvSpPr>
          <p:nvPr>
            <p:ph type="subTitle" idx="1"/>
          </p:nvPr>
        </p:nvSpPr>
        <p:spPr>
          <a:xfrm>
            <a:off x="890339" y="1004463"/>
            <a:ext cx="3734014" cy="5204313"/>
          </a:xfrm>
        </p:spPr>
        <p:txBody>
          <a:bodyPr>
            <a:normAutofit/>
          </a:bodyPr>
          <a:lstStyle/>
          <a:p>
            <a:pPr>
              <a:lnSpc>
                <a:spcPct val="100000"/>
              </a:lnSpc>
            </a:pPr>
            <a:r>
              <a:rPr lang="en-US" sz="3200" b="1" dirty="0"/>
              <a:t>we have done the same thing, pooling our offerings so that the community can provide for the needs of the poor. It is something that Christians have always done with joy and a sense of responsibility, to ensure that none of our brothers or sisters will lack the necessities of life</a:t>
            </a:r>
            <a:r>
              <a:rPr lang="en-US" dirty="0"/>
              <a:t>. </a:t>
            </a:r>
            <a:endParaRPr lang="en-NZ" dirty="0"/>
          </a:p>
        </p:txBody>
      </p:sp>
      <p:sp>
        <p:nvSpPr>
          <p:cNvPr id="15" name="Rectangle 6">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4EAFBA"/>
          </a:solidFill>
          <a:ln w="38100" cap="rnd">
            <a:solidFill>
              <a:srgbClr val="4EAFBA"/>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357B32A-934E-5412-319E-7B6EF0150E15}"/>
              </a:ext>
            </a:extLst>
          </p:cNvPr>
          <p:cNvPicPr>
            <a:picLocks noChangeAspect="1"/>
          </p:cNvPicPr>
          <p:nvPr/>
        </p:nvPicPr>
        <p:blipFill rotWithShape="1">
          <a:blip r:embed="rId2"/>
          <a:srcRect t="302"/>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247642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8">
            <a:extLst>
              <a:ext uri="{FF2B5EF4-FFF2-40B4-BE49-F238E27FC236}">
                <a16:creationId xmlns:a16="http://schemas.microsoft.com/office/drawing/2014/main" id="{93245F62-CCC4-49E4-B95B-EA6C1E790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9062348E-8393-2A29-1297-9E1660003C55}"/>
              </a:ext>
            </a:extLst>
          </p:cNvPr>
          <p:cNvSpPr>
            <a:spLocks noGrp="1"/>
          </p:cNvSpPr>
          <p:nvPr>
            <p:ph type="subTitle" idx="1"/>
          </p:nvPr>
        </p:nvSpPr>
        <p:spPr>
          <a:xfrm>
            <a:off x="638881" y="5509051"/>
            <a:ext cx="10909643" cy="1001477"/>
          </a:xfrm>
        </p:spPr>
        <p:txBody>
          <a:bodyPr anchor="t">
            <a:noAutofit/>
          </a:bodyPr>
          <a:lstStyle/>
          <a:p>
            <a:pPr algn="ctr">
              <a:lnSpc>
                <a:spcPct val="100000"/>
              </a:lnSpc>
            </a:pPr>
            <a:r>
              <a:rPr lang="en-US" b="1" dirty="0">
                <a:latin typeface="Arial Narrow" panose="020B0606020202030204" pitchFamily="34" charset="0"/>
              </a:rPr>
              <a:t>This is the moment for us not to lose heart but to renew our initial motivation. The work we have begun needs to be brought to completion with the same sense of responsibility</a:t>
            </a:r>
            <a:r>
              <a:rPr lang="en-US" sz="2400" b="1" dirty="0">
                <a:latin typeface="Arial Narrow" panose="020B0606020202030204" pitchFamily="34" charset="0"/>
              </a:rPr>
              <a:t>.</a:t>
            </a:r>
            <a:endParaRPr lang="en-NZ" sz="2400" b="1" dirty="0">
              <a:latin typeface="Arial Narrow" panose="020B0606020202030204" pitchFamily="34" charset="0"/>
            </a:endParaRPr>
          </a:p>
        </p:txBody>
      </p:sp>
      <p:pic>
        <p:nvPicPr>
          <p:cNvPr id="4" name="Picture 3">
            <a:extLst>
              <a:ext uri="{FF2B5EF4-FFF2-40B4-BE49-F238E27FC236}">
                <a16:creationId xmlns:a16="http://schemas.microsoft.com/office/drawing/2014/main" id="{3A0AB8BC-1200-2C2C-96D8-7CCC49086B94}"/>
              </a:ext>
            </a:extLst>
          </p:cNvPr>
          <p:cNvPicPr>
            <a:picLocks noChangeAspect="1"/>
          </p:cNvPicPr>
          <p:nvPr/>
        </p:nvPicPr>
        <p:blipFill>
          <a:blip r:embed="rId2"/>
          <a:stretch>
            <a:fillRect/>
          </a:stretch>
        </p:blipFill>
        <p:spPr>
          <a:xfrm>
            <a:off x="1722265" y="186333"/>
            <a:ext cx="8742874" cy="4896000"/>
          </a:xfrm>
          <a:prstGeom prst="rect">
            <a:avLst/>
          </a:prstGeom>
        </p:spPr>
      </p:pic>
      <p:sp>
        <p:nvSpPr>
          <p:cNvPr id="16" name="Rectangle 6">
            <a:extLst>
              <a:ext uri="{FF2B5EF4-FFF2-40B4-BE49-F238E27FC236}">
                <a16:creationId xmlns:a16="http://schemas.microsoft.com/office/drawing/2014/main" id="{E6C0DD6B-6AA3-448F-9B99-8386295BC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7702" y="5509052"/>
            <a:ext cx="4572000" cy="27432"/>
          </a:xfrm>
          <a:custGeom>
            <a:avLst/>
            <a:gdLst>
              <a:gd name="connsiteX0" fmla="*/ 0 w 4572000"/>
              <a:gd name="connsiteY0" fmla="*/ 0 h 27432"/>
              <a:gd name="connsiteX1" fmla="*/ 607423 w 4572000"/>
              <a:gd name="connsiteY1" fmla="*/ 0 h 27432"/>
              <a:gd name="connsiteX2" fmla="*/ 1123406 w 4572000"/>
              <a:gd name="connsiteY2" fmla="*/ 0 h 27432"/>
              <a:gd name="connsiteX3" fmla="*/ 1685109 w 4572000"/>
              <a:gd name="connsiteY3" fmla="*/ 0 h 27432"/>
              <a:gd name="connsiteX4" fmla="*/ 2383971 w 4572000"/>
              <a:gd name="connsiteY4" fmla="*/ 0 h 27432"/>
              <a:gd name="connsiteX5" fmla="*/ 2991394 w 4572000"/>
              <a:gd name="connsiteY5" fmla="*/ 0 h 27432"/>
              <a:gd name="connsiteX6" fmla="*/ 3553097 w 4572000"/>
              <a:gd name="connsiteY6" fmla="*/ 0 h 27432"/>
              <a:gd name="connsiteX7" fmla="*/ 4572000 w 4572000"/>
              <a:gd name="connsiteY7" fmla="*/ 0 h 27432"/>
              <a:gd name="connsiteX8" fmla="*/ 4572000 w 4572000"/>
              <a:gd name="connsiteY8" fmla="*/ 27432 h 27432"/>
              <a:gd name="connsiteX9" fmla="*/ 3918857 w 4572000"/>
              <a:gd name="connsiteY9" fmla="*/ 27432 h 27432"/>
              <a:gd name="connsiteX10" fmla="*/ 3357154 w 4572000"/>
              <a:gd name="connsiteY10" fmla="*/ 27432 h 27432"/>
              <a:gd name="connsiteX11" fmla="*/ 2612571 w 4572000"/>
              <a:gd name="connsiteY11" fmla="*/ 27432 h 27432"/>
              <a:gd name="connsiteX12" fmla="*/ 2005149 w 4572000"/>
              <a:gd name="connsiteY12" fmla="*/ 27432 h 27432"/>
              <a:gd name="connsiteX13" fmla="*/ 1489166 w 4572000"/>
              <a:gd name="connsiteY13" fmla="*/ 27432 h 27432"/>
              <a:gd name="connsiteX14" fmla="*/ 790303 w 4572000"/>
              <a:gd name="connsiteY14" fmla="*/ 27432 h 27432"/>
              <a:gd name="connsiteX15" fmla="*/ 0 w 4572000"/>
              <a:gd name="connsiteY15" fmla="*/ 27432 h 27432"/>
              <a:gd name="connsiteX16" fmla="*/ 0 w 457200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72000" h="27432" fill="none" extrusionOk="0">
                <a:moveTo>
                  <a:pt x="0" y="0"/>
                </a:moveTo>
                <a:cubicBezTo>
                  <a:pt x="150397" y="-23421"/>
                  <a:pt x="474161" y="9174"/>
                  <a:pt x="607423" y="0"/>
                </a:cubicBezTo>
                <a:cubicBezTo>
                  <a:pt x="740685" y="-9174"/>
                  <a:pt x="868821" y="-4258"/>
                  <a:pt x="1123406" y="0"/>
                </a:cubicBezTo>
                <a:cubicBezTo>
                  <a:pt x="1377991" y="4258"/>
                  <a:pt x="1567664" y="-12410"/>
                  <a:pt x="1685109" y="0"/>
                </a:cubicBezTo>
                <a:cubicBezTo>
                  <a:pt x="1802554" y="12410"/>
                  <a:pt x="2193086" y="-14353"/>
                  <a:pt x="2383971" y="0"/>
                </a:cubicBezTo>
                <a:cubicBezTo>
                  <a:pt x="2574856" y="14353"/>
                  <a:pt x="2697477" y="-26142"/>
                  <a:pt x="2991394" y="0"/>
                </a:cubicBezTo>
                <a:cubicBezTo>
                  <a:pt x="3285311" y="26142"/>
                  <a:pt x="3423667" y="26544"/>
                  <a:pt x="3553097" y="0"/>
                </a:cubicBezTo>
                <a:cubicBezTo>
                  <a:pt x="3682527" y="-26544"/>
                  <a:pt x="4344147" y="50350"/>
                  <a:pt x="4572000" y="0"/>
                </a:cubicBezTo>
                <a:cubicBezTo>
                  <a:pt x="4571027" y="8304"/>
                  <a:pt x="4571522" y="21512"/>
                  <a:pt x="4572000" y="27432"/>
                </a:cubicBezTo>
                <a:cubicBezTo>
                  <a:pt x="4438349" y="5490"/>
                  <a:pt x="4090129" y="31231"/>
                  <a:pt x="3918857" y="27432"/>
                </a:cubicBezTo>
                <a:cubicBezTo>
                  <a:pt x="3747585" y="23633"/>
                  <a:pt x="3498826" y="6883"/>
                  <a:pt x="3357154" y="27432"/>
                </a:cubicBezTo>
                <a:cubicBezTo>
                  <a:pt x="3215482" y="47981"/>
                  <a:pt x="2784289" y="56849"/>
                  <a:pt x="2612571" y="27432"/>
                </a:cubicBezTo>
                <a:cubicBezTo>
                  <a:pt x="2440853" y="-1985"/>
                  <a:pt x="2261292" y="25951"/>
                  <a:pt x="2005149" y="27432"/>
                </a:cubicBezTo>
                <a:cubicBezTo>
                  <a:pt x="1749006" y="28913"/>
                  <a:pt x="1700078" y="34342"/>
                  <a:pt x="1489166" y="27432"/>
                </a:cubicBezTo>
                <a:cubicBezTo>
                  <a:pt x="1278254" y="20522"/>
                  <a:pt x="1077188" y="56916"/>
                  <a:pt x="790303" y="27432"/>
                </a:cubicBezTo>
                <a:cubicBezTo>
                  <a:pt x="503418" y="-2052"/>
                  <a:pt x="359168" y="57044"/>
                  <a:pt x="0" y="27432"/>
                </a:cubicBezTo>
                <a:cubicBezTo>
                  <a:pt x="-1048" y="14992"/>
                  <a:pt x="-1120" y="7447"/>
                  <a:pt x="0" y="0"/>
                </a:cubicBezTo>
                <a:close/>
              </a:path>
              <a:path w="4572000" h="27432" stroke="0" extrusionOk="0">
                <a:moveTo>
                  <a:pt x="0" y="0"/>
                </a:moveTo>
                <a:cubicBezTo>
                  <a:pt x="155698" y="6780"/>
                  <a:pt x="465972" y="13197"/>
                  <a:pt x="607423" y="0"/>
                </a:cubicBezTo>
                <a:cubicBezTo>
                  <a:pt x="748874" y="-13197"/>
                  <a:pt x="1014133" y="22994"/>
                  <a:pt x="1123406" y="0"/>
                </a:cubicBezTo>
                <a:cubicBezTo>
                  <a:pt x="1232679" y="-22994"/>
                  <a:pt x="1639431" y="-2997"/>
                  <a:pt x="1867989" y="0"/>
                </a:cubicBezTo>
                <a:cubicBezTo>
                  <a:pt x="2096547" y="2997"/>
                  <a:pt x="2265668" y="29557"/>
                  <a:pt x="2475411" y="0"/>
                </a:cubicBezTo>
                <a:cubicBezTo>
                  <a:pt x="2685154" y="-29557"/>
                  <a:pt x="2951491" y="73"/>
                  <a:pt x="3082834" y="0"/>
                </a:cubicBezTo>
                <a:cubicBezTo>
                  <a:pt x="3214177" y="-73"/>
                  <a:pt x="3641000" y="-33478"/>
                  <a:pt x="3827417" y="0"/>
                </a:cubicBezTo>
                <a:cubicBezTo>
                  <a:pt x="4013834" y="33478"/>
                  <a:pt x="4345917" y="14255"/>
                  <a:pt x="4572000" y="0"/>
                </a:cubicBezTo>
                <a:cubicBezTo>
                  <a:pt x="4572485" y="9333"/>
                  <a:pt x="4573278" y="19699"/>
                  <a:pt x="4572000" y="27432"/>
                </a:cubicBezTo>
                <a:cubicBezTo>
                  <a:pt x="4318030" y="43025"/>
                  <a:pt x="4161104" y="34314"/>
                  <a:pt x="4010297" y="27432"/>
                </a:cubicBezTo>
                <a:cubicBezTo>
                  <a:pt x="3859490" y="20550"/>
                  <a:pt x="3592529" y="6613"/>
                  <a:pt x="3357154" y="27432"/>
                </a:cubicBezTo>
                <a:cubicBezTo>
                  <a:pt x="3121779" y="48251"/>
                  <a:pt x="2884285" y="3780"/>
                  <a:pt x="2704011" y="27432"/>
                </a:cubicBezTo>
                <a:cubicBezTo>
                  <a:pt x="2523737" y="51084"/>
                  <a:pt x="2295944" y="32081"/>
                  <a:pt x="2096589" y="27432"/>
                </a:cubicBezTo>
                <a:cubicBezTo>
                  <a:pt x="1897234" y="22783"/>
                  <a:pt x="1623782" y="52518"/>
                  <a:pt x="1352006" y="27432"/>
                </a:cubicBezTo>
                <a:cubicBezTo>
                  <a:pt x="1080230" y="2346"/>
                  <a:pt x="869959" y="12864"/>
                  <a:pt x="607423" y="27432"/>
                </a:cubicBezTo>
                <a:cubicBezTo>
                  <a:pt x="344887" y="42000"/>
                  <a:pt x="188100" y="40051"/>
                  <a:pt x="0" y="27432"/>
                </a:cubicBezTo>
                <a:cubicBezTo>
                  <a:pt x="211" y="18145"/>
                  <a:pt x="120" y="6480"/>
                  <a:pt x="0" y="0"/>
                </a:cubicBezTo>
                <a:close/>
              </a:path>
            </a:pathLst>
          </a:custGeom>
          <a:solidFill>
            <a:srgbClr val="4EAFBA"/>
          </a:solidFill>
          <a:ln w="38100" cap="rnd">
            <a:solidFill>
              <a:srgbClr val="4EAFBA"/>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ate Placeholder 26">
            <a:extLst>
              <a:ext uri="{FF2B5EF4-FFF2-40B4-BE49-F238E27FC236}">
                <a16:creationId xmlns:a16="http://schemas.microsoft.com/office/drawing/2014/main" id="{F28B82B1-E269-4325-A665-6CFE5DEE5DE5}"/>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15" name="Footer Placeholder 27">
            <a:extLst>
              <a:ext uri="{FF2B5EF4-FFF2-40B4-BE49-F238E27FC236}">
                <a16:creationId xmlns:a16="http://schemas.microsoft.com/office/drawing/2014/main" id="{7C700527-76FD-4DF4-A597-6F5E089CA0C2}"/>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
        <p:nvSpPr>
          <p:cNvPr id="17" name="Slide Number Placeholder 28">
            <a:extLst>
              <a:ext uri="{FF2B5EF4-FFF2-40B4-BE49-F238E27FC236}">
                <a16:creationId xmlns:a16="http://schemas.microsoft.com/office/drawing/2014/main" id="{B5EA49A9-01EB-4D60-A392-7DC9B625D67D}"/>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6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solidFill>
                <a:schemeClr val="tx1"/>
              </a:solidFill>
            </a:endParaRPr>
          </a:p>
        </p:txBody>
      </p:sp>
    </p:spTree>
    <p:extLst>
      <p:ext uri="{BB962C8B-B14F-4D97-AF65-F5344CB8AC3E}">
        <p14:creationId xmlns:p14="http://schemas.microsoft.com/office/powerpoint/2010/main" val="830941404"/>
      </p:ext>
    </p:extLst>
  </p:cSld>
  <p:clrMapOvr>
    <a:masterClrMapping/>
  </p:clrMapOvr>
</p:sld>
</file>

<file path=ppt/theme/theme1.xml><?xml version="1.0" encoding="utf-8"?>
<a:theme xmlns:a="http://schemas.openxmlformats.org/drawingml/2006/main" name="SketchyVTI">
  <a:themeElements>
    <a:clrScheme name="AnalogousFromLightSeedLeftStep">
      <a:dk1>
        <a:srgbClr val="000000"/>
      </a:dk1>
      <a:lt1>
        <a:srgbClr val="FFFFFF"/>
      </a:lt1>
      <a:dk2>
        <a:srgbClr val="213B33"/>
      </a:dk2>
      <a:lt2>
        <a:srgbClr val="E8E3E2"/>
      </a:lt2>
      <a:accent1>
        <a:srgbClr val="4EAFBA"/>
      </a:accent1>
      <a:accent2>
        <a:srgbClr val="4DB392"/>
      </a:accent2>
      <a:accent3>
        <a:srgbClr val="4FB369"/>
      </a:accent3>
      <a:accent4>
        <a:srgbClr val="5DB54E"/>
      </a:accent4>
      <a:accent5>
        <a:srgbClr val="89AA5D"/>
      </a:accent5>
      <a:accent6>
        <a:srgbClr val="A3A546"/>
      </a:accent6>
      <a:hlink>
        <a:srgbClr val="AE7069"/>
      </a:hlink>
      <a:folHlink>
        <a:srgbClr val="7F7F7F"/>
      </a:folHlink>
    </a:clrScheme>
    <a:fontScheme name="Custom 2">
      <a:majorFont>
        <a:latin typeface="Modern Love"/>
        <a:ea typeface=""/>
        <a:cs typeface=""/>
      </a:majorFont>
      <a:minorFont>
        <a:latin typeface="The Han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docProps/app.xml><?xml version="1.0" encoding="utf-8"?>
<Properties xmlns="http://schemas.openxmlformats.org/officeDocument/2006/extended-properties" xmlns:vt="http://schemas.openxmlformats.org/officeDocument/2006/docPropsVTypes">
  <TotalTime>3534</TotalTime>
  <Words>632</Words>
  <Application>Microsoft Office PowerPoint</Application>
  <PresentationFormat>Widescreen</PresentationFormat>
  <Paragraphs>23</Paragraphs>
  <Slides>22</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22</vt:i4>
      </vt:variant>
    </vt:vector>
  </HeadingPairs>
  <TitlesOfParts>
    <vt:vector size="27" baseType="lpstr">
      <vt:lpstr>Arial</vt:lpstr>
      <vt:lpstr>Arial Narrow</vt:lpstr>
      <vt:lpstr>Modern Love</vt:lpstr>
      <vt:lpstr>The Hand</vt:lpstr>
      <vt:lpstr>SketchyVTI</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 is not talk that matters; what matters is rolling up our sleeves and putting our faith into practice through a direct involvement, one that cannot be delegated </vt:lpstr>
      <vt:lpstr>PowerPoint Presentation</vt:lpstr>
      <vt:lpstr>PowerPoint Presentation</vt:lpstr>
      <vt:lpstr>PowerPoint Presentation</vt:lpstr>
      <vt:lpstr>PowerPoint Presentation</vt:lpstr>
      <vt:lpstr>PowerPoint Presentation</vt:lpstr>
      <vt:lpstr>Brother Charles de Foucauld</vt:lpstr>
      <vt:lpstr>PowerPoint Presentation</vt:lpstr>
      <vt:lpstr>PowerPoint Presentation</vt:lpstr>
      <vt:lpstr>May this 2022 World Day of the Poor be for us a moment of grace. May it enable us to make a personal and communal examination of conscience and to ask ourselves whether the poverty of Jesus Christ is our faithful companion in life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Karen Holland</dc:creator>
  <cp:lastModifiedBy>Kaisa Beech</cp:lastModifiedBy>
  <cp:revision>10</cp:revision>
  <dcterms:created xsi:type="dcterms:W3CDTF">2022-10-26T00:13:15Z</dcterms:created>
  <dcterms:modified xsi:type="dcterms:W3CDTF">2022-11-07T16:38:25Z</dcterms:modified>
</cp:coreProperties>
</file>